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embeddings/oleObject2.wdp" ContentType="image/vnd.ms-photo"/>
  <Override PartName="/ppt/media/image10.svg" ContentType="image/svg"/>
  <Override PartName="/ppt/media/image13.svg" ContentType="image/svg"/>
  <Override PartName="/ppt/media/image4.svg" ContentType="image/svg"/>
  <Override PartName="/ppt/media/image8.svg" ContentType="image/sv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horzBarState="maximized">
    <p:restoredLeft sz="15969"/>
    <p:restoredTop sz="94660"/>
  </p:normalViewPr>
  <p:slideViewPr>
    <p:cSldViewPr snapToGrid="0">
      <p:cViewPr varScale="1">
        <p:scale>
          <a:sx n="77" d="100"/>
          <a:sy n="77" d="100"/>
        </p:scale>
        <p:origin x="62" y="48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71438-0E1A-878E-3B32-5FB621872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AB71F9-A2D7-7C7B-E401-0178E65F2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996DC-279B-3CAF-D0EC-63F631F2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4BEB0B-CA00-DEB5-AB67-F5C28868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A74A2-3A61-4CFA-6B9B-FCEBF8CF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08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EB07C-BAAA-F44A-6A32-968ACB36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67B487-13F2-B5AE-B817-CB512FA26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2EBF7-99AF-D613-0AA5-7C7814FC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A089E-2BA4-8F1F-82C3-D57C5D1EE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BD207-439C-3F1D-1C9D-B9C58D9D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2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0398B1-6F19-29B1-6223-A4F7D2ACC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2BCE18-D90E-A77E-98FF-0E7D70EAD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08295-23BC-BB76-408E-86757E05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D34B5F-8A3A-F870-AF0D-E32A990D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576CE-FC45-9BC8-F766-9E89D5B8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1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68E7C-D46D-51EF-E1C0-D28F559A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B5FB9-DF9A-4037-E47A-B00156CDB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D3B6B-35F6-0894-BDDC-541CCC26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67FEC-F4C0-B401-A56D-92AEB3B8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AEBD2-DDFA-C3D6-7452-1F7AF52B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69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A68A2-9549-2FBC-2108-CCE70B6B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3B3CE-95C5-8B6B-2216-04507E015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4F087-8F01-22FC-CB07-FCC27E37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8DC03-D626-41CC-2DFF-BC585E0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E5C86-8F17-66AE-15C6-72E7F7D8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88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7B9B7-5EEE-DB29-DC50-AF607467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873386-77BB-EC72-CFFD-FAC1B730B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C9AA6E-0416-F5BF-BCC3-C093F99B2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56B282-D425-E078-5E00-C0B04758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70BADA-BDCC-B932-9031-2F157CCF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6351E-DDBD-E1AF-6D99-F294494A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52E2-65E6-ADAA-8C5B-5D3E08FB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71060B-992D-218E-3B32-F69CD25B0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DF1642-282A-7121-9CA7-7080D28AA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7BA990-1F2F-0865-7FF7-1582F5063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68E21-BAB6-501A-E8DF-DA1DC7485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FA1101-8AAF-1BC2-6A9E-0F5B5B9D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68EF38-D4E7-F725-B7A2-A793F14F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70AF55-058E-70B9-1053-8C73F2BC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05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26C38-113A-F38F-F632-54AEFAD3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D40746-4B79-9930-B384-5AD78905B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6F73CB-B78B-C42E-EA75-D25A89AA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188FE6-2DBE-0307-D720-9F5DFB9E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866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D548C4-4848-93CD-E0DC-CCBFFA8B1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ABB52D-3E8C-444E-59CA-9681F733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5827E6-A7A9-C59C-3A6F-B9D1688D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76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394B3-3D09-1A93-89B4-7B8FAD41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35C27-7B4E-A584-66A6-021A91941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3EB207-E8C3-F5ED-DBBB-11509C3CC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CB965-2142-D6FB-754F-9D8BFC95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944AAE-FFA9-7667-99EC-2C4CAEB4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2173D0-2649-CB29-C6E8-585C4E7C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1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A6A29-5F63-39C1-E6B0-2F1032AE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091FD2-C6A3-BC24-D64D-10E3DAF4E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02799-2B7E-F4EE-31BE-E82335E55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6C0500-6F9A-57EB-0812-786420F7B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80A206-8147-8F7C-1A39-966E644F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3F5BF5-B12B-4FF0-371A-CDE60402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9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C1BD24-6B5B-E717-ABE8-42DF233A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299B-31B3-5FF8-CBA6-DFA96C292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AB406-4343-77C9-559F-D086CE24A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3F72-BD0C-43DF-81CF-55E9E5580EDD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72742-F1B2-C525-3499-68DFA12A9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FD651-D72B-FEC5-A317-C3A8E19AC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9F685-B61C-4A55-AABB-918ACF08E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41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svg"  /><Relationship Id="rId4" Type="http://schemas.openxmlformats.org/officeDocument/2006/relationships/image" Target="../media/image9.png"  /><Relationship Id="rId5" Type="http://schemas.openxmlformats.org/officeDocument/2006/relationships/image" Target="../media/image10.svg"  /><Relationship Id="rId6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svg"  /><Relationship Id="rId4" Type="http://schemas.openxmlformats.org/officeDocument/2006/relationships/image" Target="../media/image9.png"  /><Relationship Id="rId5" Type="http://schemas.openxmlformats.org/officeDocument/2006/relationships/image" Target="../media/image10.svg"  /><Relationship Id="rId6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microsoft.com/office/2007/relationships/hdphoto" Target="../embeddings/oleObject2.wdp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3.png"  /><Relationship Id="rId4" Type="http://schemas.openxmlformats.org/officeDocument/2006/relationships/image" Target="../media/image4.sv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svg"  /><Relationship Id="rId5" Type="http://schemas.openxmlformats.org/officeDocument/2006/relationships/image" Target="../media/image9.png"  /><Relationship Id="rId6" Type="http://schemas.openxmlformats.org/officeDocument/2006/relationships/image" Target="../media/image10.sv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7.png"  /><Relationship Id="rId4" Type="http://schemas.openxmlformats.org/officeDocument/2006/relationships/image" Target="../media/image8.svg"  /><Relationship Id="rId5" Type="http://schemas.openxmlformats.org/officeDocument/2006/relationships/image" Target="../media/image9.png"  /><Relationship Id="rId6" Type="http://schemas.openxmlformats.org/officeDocument/2006/relationships/image" Target="../media/image10.svg"  /><Relationship Id="rId7" Type="http://schemas.openxmlformats.org/officeDocument/2006/relationships/image" Target="../media/image12.png"  /><Relationship Id="rId8" Type="http://schemas.openxmlformats.org/officeDocument/2006/relationships/image" Target="../media/image13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7.png"  /><Relationship Id="rId4" Type="http://schemas.openxmlformats.org/officeDocument/2006/relationships/image" Target="../media/image8.svg"  /><Relationship Id="rId5" Type="http://schemas.openxmlformats.org/officeDocument/2006/relationships/image" Target="../media/image9.png"  /><Relationship Id="rId6" Type="http://schemas.openxmlformats.org/officeDocument/2006/relationships/image" Target="../media/image10.sv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7.png"  /><Relationship Id="rId4" Type="http://schemas.openxmlformats.org/officeDocument/2006/relationships/image" Target="../media/image8.svg"  /><Relationship Id="rId5" Type="http://schemas.openxmlformats.org/officeDocument/2006/relationships/image" Target="../media/image9.png"  /><Relationship Id="rId6" Type="http://schemas.openxmlformats.org/officeDocument/2006/relationships/image" Target="../media/image10.svg"  /><Relationship Id="rId7" Type="http://schemas.openxmlformats.org/officeDocument/2006/relationships/image" Target="../media/image12.png"  /><Relationship Id="rId8" Type="http://schemas.openxmlformats.org/officeDocument/2006/relationships/image" Target="../media/image13.sv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A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신난 얼룩 강아지">
            <a:extLst>
              <a:ext uri="{FF2B5EF4-FFF2-40B4-BE49-F238E27FC236}">
                <a16:creationId xmlns:a16="http://schemas.microsoft.com/office/drawing/2014/main" id="{F8F57E9A-4FAD-D99E-DA94-443CE6227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35" b="96721" l="10000" r="90000">
                        <a14:foregroundMark x1="69609" y1="5152" x2="73125" y2="10539"/>
                        <a14:foregroundMark x1="73125" y1="10539" x2="73438" y2="12881"/>
                        <a14:foregroundMark x1="50625" y1="86768" x2="52109" y2="96721"/>
                        <a14:foregroundMark x1="49844" y1="96370" x2="49844" y2="96370"/>
                        <a14:foregroundMark x1="48984" y1="95199" x2="48984" y2="951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20" r="8894"/>
          <a:stretch/>
        </p:blipFill>
        <p:spPr>
          <a:xfrm>
            <a:off x="7251838" y="1781"/>
            <a:ext cx="4819136" cy="6858000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321A890-6CD5-A5A7-D83E-325A25D977D8}"/>
              </a:ext>
            </a:extLst>
          </p:cNvPr>
          <p:cNvSpPr/>
          <p:nvPr/>
        </p:nvSpPr>
        <p:spPr>
          <a:xfrm>
            <a:off x="708454" y="1634247"/>
            <a:ext cx="6256550" cy="2889114"/>
          </a:xfrm>
          <a:custGeom>
            <a:avLst/>
            <a:gdLst>
              <a:gd name="connsiteX0" fmla="*/ 205946 w 4753232"/>
              <a:gd name="connsiteY0" fmla="*/ 1771135 h 1771135"/>
              <a:gd name="connsiteX1" fmla="*/ 4621427 w 4753232"/>
              <a:gd name="connsiteY1" fmla="*/ 1771135 h 1771135"/>
              <a:gd name="connsiteX2" fmla="*/ 4522573 w 4753232"/>
              <a:gd name="connsiteY2" fmla="*/ 1672281 h 1771135"/>
              <a:gd name="connsiteX3" fmla="*/ 4604951 w 4753232"/>
              <a:gd name="connsiteY3" fmla="*/ 1606379 h 1771135"/>
              <a:gd name="connsiteX4" fmla="*/ 4481383 w 4753232"/>
              <a:gd name="connsiteY4" fmla="*/ 1540476 h 1771135"/>
              <a:gd name="connsiteX5" fmla="*/ 4654378 w 4753232"/>
              <a:gd name="connsiteY5" fmla="*/ 1458098 h 1771135"/>
              <a:gd name="connsiteX6" fmla="*/ 4473146 w 4753232"/>
              <a:gd name="connsiteY6" fmla="*/ 1375719 h 1771135"/>
              <a:gd name="connsiteX7" fmla="*/ 4728519 w 4753232"/>
              <a:gd name="connsiteY7" fmla="*/ 1293341 h 1771135"/>
              <a:gd name="connsiteX8" fmla="*/ 4563762 w 4753232"/>
              <a:gd name="connsiteY8" fmla="*/ 1178011 h 1771135"/>
              <a:gd name="connsiteX9" fmla="*/ 4588475 w 4753232"/>
              <a:gd name="connsiteY9" fmla="*/ 1070919 h 1771135"/>
              <a:gd name="connsiteX10" fmla="*/ 4506097 w 4753232"/>
              <a:gd name="connsiteY10" fmla="*/ 1029730 h 1771135"/>
              <a:gd name="connsiteX11" fmla="*/ 4580237 w 4753232"/>
              <a:gd name="connsiteY11" fmla="*/ 881449 h 1771135"/>
              <a:gd name="connsiteX12" fmla="*/ 4464908 w 4753232"/>
              <a:gd name="connsiteY12" fmla="*/ 823784 h 1771135"/>
              <a:gd name="connsiteX13" fmla="*/ 4753232 w 4753232"/>
              <a:gd name="connsiteY13" fmla="*/ 634314 h 1771135"/>
              <a:gd name="connsiteX14" fmla="*/ 4522573 w 4753232"/>
              <a:gd name="connsiteY14" fmla="*/ 609600 h 1771135"/>
              <a:gd name="connsiteX15" fmla="*/ 4604951 w 4753232"/>
              <a:gd name="connsiteY15" fmla="*/ 535460 h 1771135"/>
              <a:gd name="connsiteX16" fmla="*/ 4539048 w 4753232"/>
              <a:gd name="connsiteY16" fmla="*/ 518984 h 1771135"/>
              <a:gd name="connsiteX17" fmla="*/ 4613189 w 4753232"/>
              <a:gd name="connsiteY17" fmla="*/ 378941 h 1771135"/>
              <a:gd name="connsiteX18" fmla="*/ 4613189 w 4753232"/>
              <a:gd name="connsiteY18" fmla="*/ 378941 h 1771135"/>
              <a:gd name="connsiteX19" fmla="*/ 4497859 w 4753232"/>
              <a:gd name="connsiteY19" fmla="*/ 403654 h 1771135"/>
              <a:gd name="connsiteX20" fmla="*/ 4604951 w 4753232"/>
              <a:gd name="connsiteY20" fmla="*/ 304800 h 1771135"/>
              <a:gd name="connsiteX21" fmla="*/ 4349578 w 4753232"/>
              <a:gd name="connsiteY21" fmla="*/ 370703 h 1771135"/>
              <a:gd name="connsiteX22" fmla="*/ 4604951 w 4753232"/>
              <a:gd name="connsiteY22" fmla="*/ 140044 h 1771135"/>
              <a:gd name="connsiteX23" fmla="*/ 4497859 w 4753232"/>
              <a:gd name="connsiteY23" fmla="*/ 189471 h 1771135"/>
              <a:gd name="connsiteX24" fmla="*/ 4646140 w 4753232"/>
              <a:gd name="connsiteY24" fmla="*/ 0 h 1771135"/>
              <a:gd name="connsiteX25" fmla="*/ 230659 w 4753232"/>
              <a:gd name="connsiteY25" fmla="*/ 0 h 1771135"/>
              <a:gd name="connsiteX26" fmla="*/ 444843 w 4753232"/>
              <a:gd name="connsiteY26" fmla="*/ 156519 h 1771135"/>
              <a:gd name="connsiteX27" fmla="*/ 181232 w 4753232"/>
              <a:gd name="connsiteY27" fmla="*/ 214184 h 1771135"/>
              <a:gd name="connsiteX28" fmla="*/ 321275 w 4753232"/>
              <a:gd name="connsiteY28" fmla="*/ 263611 h 1771135"/>
              <a:gd name="connsiteX29" fmla="*/ 181232 w 4753232"/>
              <a:gd name="connsiteY29" fmla="*/ 337752 h 1771135"/>
              <a:gd name="connsiteX30" fmla="*/ 321275 w 4753232"/>
              <a:gd name="connsiteY30" fmla="*/ 370703 h 1771135"/>
              <a:gd name="connsiteX31" fmla="*/ 115329 w 4753232"/>
              <a:gd name="connsiteY31" fmla="*/ 502508 h 1771135"/>
              <a:gd name="connsiteX32" fmla="*/ 420129 w 4753232"/>
              <a:gd name="connsiteY32" fmla="*/ 551935 h 1771135"/>
              <a:gd name="connsiteX33" fmla="*/ 304800 w 4753232"/>
              <a:gd name="connsiteY33" fmla="*/ 642552 h 1771135"/>
              <a:gd name="connsiteX34" fmla="*/ 502508 w 4753232"/>
              <a:gd name="connsiteY34" fmla="*/ 741406 h 1771135"/>
              <a:gd name="connsiteX35" fmla="*/ 164756 w 4753232"/>
              <a:gd name="connsiteY35" fmla="*/ 848498 h 1771135"/>
              <a:gd name="connsiteX36" fmla="*/ 354227 w 4753232"/>
              <a:gd name="connsiteY36" fmla="*/ 914400 h 1771135"/>
              <a:gd name="connsiteX37" fmla="*/ 181232 w 4753232"/>
              <a:gd name="connsiteY37" fmla="*/ 980303 h 1771135"/>
              <a:gd name="connsiteX38" fmla="*/ 510746 w 4753232"/>
              <a:gd name="connsiteY38" fmla="*/ 1037968 h 1771135"/>
              <a:gd name="connsiteX39" fmla="*/ 0 w 4753232"/>
              <a:gd name="connsiteY39" fmla="*/ 1136822 h 1771135"/>
              <a:gd name="connsiteX40" fmla="*/ 436605 w 4753232"/>
              <a:gd name="connsiteY40" fmla="*/ 1120346 h 1771135"/>
              <a:gd name="connsiteX41" fmla="*/ 115329 w 4753232"/>
              <a:gd name="connsiteY41" fmla="*/ 1210963 h 1771135"/>
              <a:gd name="connsiteX42" fmla="*/ 420129 w 4753232"/>
              <a:gd name="connsiteY42" fmla="*/ 1260390 h 1771135"/>
              <a:gd name="connsiteX43" fmla="*/ 107092 w 4753232"/>
              <a:gd name="connsiteY43" fmla="*/ 1367481 h 1771135"/>
              <a:gd name="connsiteX44" fmla="*/ 387178 w 4753232"/>
              <a:gd name="connsiteY44" fmla="*/ 1383957 h 1771135"/>
              <a:gd name="connsiteX45" fmla="*/ 98854 w 4753232"/>
              <a:gd name="connsiteY45" fmla="*/ 1474573 h 1771135"/>
              <a:gd name="connsiteX46" fmla="*/ 321275 w 4753232"/>
              <a:gd name="connsiteY46" fmla="*/ 1507525 h 1771135"/>
              <a:gd name="connsiteX47" fmla="*/ 140043 w 4753232"/>
              <a:gd name="connsiteY47" fmla="*/ 1614617 h 1771135"/>
              <a:gd name="connsiteX48" fmla="*/ 354227 w 4753232"/>
              <a:gd name="connsiteY48" fmla="*/ 1622854 h 1771135"/>
              <a:gd name="connsiteX49" fmla="*/ 115329 w 4753232"/>
              <a:gd name="connsiteY49" fmla="*/ 1672281 h 1771135"/>
              <a:gd name="connsiteX50" fmla="*/ 370702 w 4753232"/>
              <a:gd name="connsiteY50" fmla="*/ 1680519 h 1771135"/>
              <a:gd name="connsiteX51" fmla="*/ 205946 w 4753232"/>
              <a:gd name="connsiteY51" fmla="*/ 1771135 h 177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753232" h="1771135">
                <a:moveTo>
                  <a:pt x="205946" y="1771135"/>
                </a:moveTo>
                <a:lnTo>
                  <a:pt x="4621427" y="1771135"/>
                </a:lnTo>
                <a:lnTo>
                  <a:pt x="4522573" y="1672281"/>
                </a:lnTo>
                <a:lnTo>
                  <a:pt x="4604951" y="1606379"/>
                </a:lnTo>
                <a:lnTo>
                  <a:pt x="4481383" y="1540476"/>
                </a:lnTo>
                <a:lnTo>
                  <a:pt x="4654378" y="1458098"/>
                </a:lnTo>
                <a:lnTo>
                  <a:pt x="4473146" y="1375719"/>
                </a:lnTo>
                <a:lnTo>
                  <a:pt x="4728519" y="1293341"/>
                </a:lnTo>
                <a:lnTo>
                  <a:pt x="4563762" y="1178011"/>
                </a:lnTo>
                <a:lnTo>
                  <a:pt x="4588475" y="1070919"/>
                </a:lnTo>
                <a:lnTo>
                  <a:pt x="4506097" y="1029730"/>
                </a:lnTo>
                <a:lnTo>
                  <a:pt x="4580237" y="881449"/>
                </a:lnTo>
                <a:lnTo>
                  <a:pt x="4464908" y="823784"/>
                </a:lnTo>
                <a:lnTo>
                  <a:pt x="4753232" y="634314"/>
                </a:lnTo>
                <a:lnTo>
                  <a:pt x="4522573" y="609600"/>
                </a:lnTo>
                <a:lnTo>
                  <a:pt x="4604951" y="535460"/>
                </a:lnTo>
                <a:lnTo>
                  <a:pt x="4539048" y="518984"/>
                </a:lnTo>
                <a:lnTo>
                  <a:pt x="4613189" y="378941"/>
                </a:lnTo>
                <a:lnTo>
                  <a:pt x="4613189" y="378941"/>
                </a:lnTo>
                <a:lnTo>
                  <a:pt x="4497859" y="403654"/>
                </a:lnTo>
                <a:lnTo>
                  <a:pt x="4604951" y="304800"/>
                </a:lnTo>
                <a:lnTo>
                  <a:pt x="4349578" y="370703"/>
                </a:lnTo>
                <a:lnTo>
                  <a:pt x="4604951" y="140044"/>
                </a:lnTo>
                <a:lnTo>
                  <a:pt x="4497859" y="189471"/>
                </a:lnTo>
                <a:lnTo>
                  <a:pt x="4646140" y="0"/>
                </a:lnTo>
                <a:lnTo>
                  <a:pt x="230659" y="0"/>
                </a:lnTo>
                <a:lnTo>
                  <a:pt x="444843" y="156519"/>
                </a:lnTo>
                <a:lnTo>
                  <a:pt x="181232" y="214184"/>
                </a:lnTo>
                <a:lnTo>
                  <a:pt x="321275" y="263611"/>
                </a:lnTo>
                <a:lnTo>
                  <a:pt x="181232" y="337752"/>
                </a:lnTo>
                <a:lnTo>
                  <a:pt x="321275" y="370703"/>
                </a:lnTo>
                <a:lnTo>
                  <a:pt x="115329" y="502508"/>
                </a:lnTo>
                <a:lnTo>
                  <a:pt x="420129" y="551935"/>
                </a:lnTo>
                <a:lnTo>
                  <a:pt x="304800" y="642552"/>
                </a:lnTo>
                <a:lnTo>
                  <a:pt x="502508" y="741406"/>
                </a:lnTo>
                <a:lnTo>
                  <a:pt x="164756" y="848498"/>
                </a:lnTo>
                <a:lnTo>
                  <a:pt x="354227" y="914400"/>
                </a:lnTo>
                <a:lnTo>
                  <a:pt x="181232" y="980303"/>
                </a:lnTo>
                <a:lnTo>
                  <a:pt x="510746" y="1037968"/>
                </a:lnTo>
                <a:lnTo>
                  <a:pt x="0" y="1136822"/>
                </a:lnTo>
                <a:lnTo>
                  <a:pt x="436605" y="1120346"/>
                </a:lnTo>
                <a:lnTo>
                  <a:pt x="115329" y="1210963"/>
                </a:lnTo>
                <a:lnTo>
                  <a:pt x="420129" y="1260390"/>
                </a:lnTo>
                <a:lnTo>
                  <a:pt x="107092" y="1367481"/>
                </a:lnTo>
                <a:lnTo>
                  <a:pt x="387178" y="1383957"/>
                </a:lnTo>
                <a:lnTo>
                  <a:pt x="98854" y="1474573"/>
                </a:lnTo>
                <a:lnTo>
                  <a:pt x="321275" y="1507525"/>
                </a:lnTo>
                <a:lnTo>
                  <a:pt x="140043" y="1614617"/>
                </a:lnTo>
                <a:lnTo>
                  <a:pt x="354227" y="1622854"/>
                </a:lnTo>
                <a:lnTo>
                  <a:pt x="115329" y="1672281"/>
                </a:lnTo>
                <a:lnTo>
                  <a:pt x="370702" y="1680519"/>
                </a:lnTo>
                <a:lnTo>
                  <a:pt x="205946" y="177113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99F50A-B3B2-B840-2F84-70349DAC07CC}"/>
              </a:ext>
            </a:extLst>
          </p:cNvPr>
          <p:cNvSpPr txBox="1"/>
          <p:nvPr/>
        </p:nvSpPr>
        <p:spPr>
          <a:xfrm>
            <a:off x="858226" y="1037602"/>
            <a:ext cx="6415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Save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your pet! Save us! Save your friends!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4EC5C0-04BB-56D0-A25B-70BB65CD0EF4}"/>
              </a:ext>
            </a:extLst>
          </p:cNvPr>
          <p:cNvSpPr txBox="1"/>
          <p:nvPr/>
        </p:nvSpPr>
        <p:spPr>
          <a:xfrm>
            <a:off x="1306573" y="2105560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With the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8ECDEB-5A73-AD51-C84B-2CF0FD27D13F}"/>
              </a:ext>
            </a:extLst>
          </p:cNvPr>
          <p:cNvSpPr txBox="1"/>
          <p:nvPr/>
        </p:nvSpPr>
        <p:spPr>
          <a:xfrm>
            <a:off x="1549179" y="2583494"/>
            <a:ext cx="5092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/>
              <a:t>Adoption card</a:t>
            </a:r>
            <a:endParaRPr lang="ko-KR" altLang="en-US" sz="5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185004-55EC-C941-DF0E-A2AF768BAAE3}"/>
              </a:ext>
            </a:extLst>
          </p:cNvPr>
          <p:cNvSpPr txBox="1"/>
          <p:nvPr/>
        </p:nvSpPr>
        <p:spPr>
          <a:xfrm>
            <a:off x="1131475" y="4735905"/>
            <a:ext cx="310854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DW DB_PROJECT</a:t>
            </a:r>
          </a:p>
          <a:p>
            <a:endParaRPr lang="en-US" altLang="ko-KR" sz="2400" dirty="0"/>
          </a:p>
          <a:p>
            <a:r>
              <a:rPr lang="ko-KR" altLang="en-US" sz="2400" dirty="0"/>
              <a:t>팀원 </a:t>
            </a:r>
            <a:r>
              <a:rPr lang="en-US" altLang="ko-KR" sz="2400" dirty="0"/>
              <a:t>: </a:t>
            </a:r>
            <a:r>
              <a:rPr lang="ko-KR" altLang="en-US" sz="2400" dirty="0"/>
              <a:t>김지연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정다현</a:t>
            </a:r>
            <a:endParaRPr lang="ko-KR" altLang="en-US" sz="2400" dirty="0"/>
          </a:p>
        </p:txBody>
      </p:sp>
      <p:sp>
        <p:nvSpPr>
          <p:cNvPr id="24" name="하트 12">
            <a:extLst>
              <a:ext uri="{FF2B5EF4-FFF2-40B4-BE49-F238E27FC236}">
                <a16:creationId xmlns:a16="http://schemas.microsoft.com/office/drawing/2014/main" id="{06CA407D-FE4E-F408-A407-EFE655CE51E6}"/>
              </a:ext>
            </a:extLst>
          </p:cNvPr>
          <p:cNvSpPr/>
          <p:nvPr/>
        </p:nvSpPr>
        <p:spPr>
          <a:xfrm rot="673483">
            <a:off x="10737296" y="517762"/>
            <a:ext cx="686094" cy="737719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하트 12">
            <a:extLst>
              <a:ext uri="{FF2B5EF4-FFF2-40B4-BE49-F238E27FC236}">
                <a16:creationId xmlns:a16="http://schemas.microsoft.com/office/drawing/2014/main" id="{BA197E0A-CC57-E9D3-BB48-6D9BBBCC7589}"/>
              </a:ext>
            </a:extLst>
          </p:cNvPr>
          <p:cNvSpPr/>
          <p:nvPr/>
        </p:nvSpPr>
        <p:spPr>
          <a:xfrm rot="1967021">
            <a:off x="11294082" y="1376782"/>
            <a:ext cx="378928" cy="51493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하트 12">
            <a:extLst>
              <a:ext uri="{FF2B5EF4-FFF2-40B4-BE49-F238E27FC236}">
                <a16:creationId xmlns:a16="http://schemas.microsoft.com/office/drawing/2014/main" id="{9C19E0B8-D9C2-CF27-5313-02C1CA945500}"/>
              </a:ext>
            </a:extLst>
          </p:cNvPr>
          <p:cNvSpPr/>
          <p:nvPr/>
        </p:nvSpPr>
        <p:spPr>
          <a:xfrm rot="18277182">
            <a:off x="6884375" y="5271693"/>
            <a:ext cx="378928" cy="51493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하트 12">
            <a:extLst>
              <a:ext uri="{FF2B5EF4-FFF2-40B4-BE49-F238E27FC236}">
                <a16:creationId xmlns:a16="http://schemas.microsoft.com/office/drawing/2014/main" id="{1CC4FD13-EC09-1377-27B3-4584A3FF8FD2}"/>
              </a:ext>
            </a:extLst>
          </p:cNvPr>
          <p:cNvSpPr/>
          <p:nvPr/>
        </p:nvSpPr>
        <p:spPr>
          <a:xfrm rot="20195607">
            <a:off x="7050310" y="4563659"/>
            <a:ext cx="686094" cy="737719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9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109565-5AD9-E4D2-5E34-0FF787C42C8F}"/>
              </a:ext>
            </a:extLst>
          </p:cNvPr>
          <p:cNvSpPr txBox="1"/>
          <p:nvPr/>
        </p:nvSpPr>
        <p:spPr>
          <a:xfrm>
            <a:off x="833120" y="1012687"/>
            <a:ext cx="710184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SQL  3.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병원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-apple-system"/>
              </a:rPr>
              <a:t>치료시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20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만원 이하 진료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,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년간 전액 보험처리 가능</a:t>
            </a:r>
            <a:endParaRPr lang="en-US" altLang="ko-KR" b="1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A4659-08B1-7056-DAA3-3FC81F7BFD30}"/>
              </a:ext>
            </a:extLst>
          </p:cNvPr>
          <p:cNvSpPr txBox="1"/>
          <p:nvPr/>
        </p:nvSpPr>
        <p:spPr>
          <a:xfrm>
            <a:off x="201738" y="278515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rgbClr val="24292F"/>
                </a:solidFill>
                <a:effectLst/>
                <a:latin typeface="-apple-system"/>
              </a:rPr>
              <a:t>3. </a:t>
            </a:r>
            <a:r>
              <a:rPr lang="ko-KR" altLang="en-US" sz="2800" b="1" i="0" dirty="0">
                <a:solidFill>
                  <a:srgbClr val="24292F"/>
                </a:solidFill>
                <a:effectLst/>
                <a:latin typeface="-apple-system"/>
              </a:rPr>
              <a:t>프로그래밍</a:t>
            </a:r>
          </a:p>
        </p:txBody>
      </p:sp>
      <p:pic>
        <p:nvPicPr>
          <p:cNvPr id="2" name="그래픽 1" descr="개집 단색으로 채워진">
            <a:extLst>
              <a:ext uri="{FF2B5EF4-FFF2-40B4-BE49-F238E27FC236}">
                <a16:creationId xmlns:a16="http://schemas.microsoft.com/office/drawing/2014/main" id="{3A62CB99-3746-A0EF-646C-918E8DA9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5027" y="103669"/>
            <a:ext cx="801735" cy="801735"/>
          </a:xfrm>
          <a:prstGeom prst="rect">
            <a:avLst/>
          </a:prstGeom>
        </p:spPr>
      </p:pic>
      <p:sp>
        <p:nvSpPr>
          <p:cNvPr id="3" name="하트 12">
            <a:extLst>
              <a:ext uri="{FF2B5EF4-FFF2-40B4-BE49-F238E27FC236}">
                <a16:creationId xmlns:a16="http://schemas.microsoft.com/office/drawing/2014/main" id="{57D20CA8-8558-5C05-A32F-1388A772CFC2}"/>
              </a:ext>
            </a:extLst>
          </p:cNvPr>
          <p:cNvSpPr/>
          <p:nvPr/>
        </p:nvSpPr>
        <p:spPr>
          <a:xfrm>
            <a:off x="3572361" y="11346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하트 12">
            <a:extLst>
              <a:ext uri="{FF2B5EF4-FFF2-40B4-BE49-F238E27FC236}">
                <a16:creationId xmlns:a16="http://schemas.microsoft.com/office/drawing/2014/main" id="{F105ABE3-B05C-8F3F-C3C7-C53C4004E26C}"/>
              </a:ext>
            </a:extLst>
          </p:cNvPr>
          <p:cNvSpPr/>
          <p:nvPr/>
        </p:nvSpPr>
        <p:spPr>
          <a:xfrm rot="1274828">
            <a:off x="11133935" y="5746050"/>
            <a:ext cx="829198" cy="92317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하트 12">
            <a:extLst>
              <a:ext uri="{FF2B5EF4-FFF2-40B4-BE49-F238E27FC236}">
                <a16:creationId xmlns:a16="http://schemas.microsoft.com/office/drawing/2014/main" id="{9109D7AA-1E69-F0F8-D337-0FAF8E188A40}"/>
              </a:ext>
            </a:extLst>
          </p:cNvPr>
          <p:cNvSpPr/>
          <p:nvPr/>
        </p:nvSpPr>
        <p:spPr>
          <a:xfrm rot="611891">
            <a:off x="11198218" y="515681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4F043BE-D01F-1596-A6FC-8086738A8AF4}"/>
              </a:ext>
            </a:extLst>
          </p:cNvPr>
          <p:cNvCxnSpPr>
            <a:cxnSpLocks/>
          </p:cNvCxnSpPr>
          <p:nvPr/>
        </p:nvCxnSpPr>
        <p:spPr>
          <a:xfrm>
            <a:off x="249317" y="778754"/>
            <a:ext cx="4210919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강아지 단색으로 채워진">
            <a:extLst>
              <a:ext uri="{FF2B5EF4-FFF2-40B4-BE49-F238E27FC236}">
                <a16:creationId xmlns:a16="http://schemas.microsoft.com/office/drawing/2014/main" id="{F12CA929-CEAD-7322-93D7-35CB66CEF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717472" y="302977"/>
            <a:ext cx="591470" cy="591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06042A-5B86-1C3F-1C6B-B9CAE061EF69}"/>
              </a:ext>
            </a:extLst>
          </p:cNvPr>
          <p:cNvSpPr txBox="1"/>
          <p:nvPr/>
        </p:nvSpPr>
        <p:spPr>
          <a:xfrm>
            <a:off x="1452880" y="1554348"/>
            <a:ext cx="201168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&lt; 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쿼리 </a:t>
            </a:r>
            <a:r>
              <a:rPr lang="ko-KR" altLang="en-US" b="1" dirty="0" err="1">
                <a:solidFill>
                  <a:srgbClr val="24292F"/>
                </a:solidFill>
                <a:latin typeface="-apple-system"/>
              </a:rPr>
              <a:t>실행문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&gt;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B33A01C-2D1D-4AE3-F3D2-0372D57B455A}"/>
              </a:ext>
            </a:extLst>
          </p:cNvPr>
          <p:cNvGrpSpPr/>
          <p:nvPr/>
        </p:nvGrpSpPr>
        <p:grpSpPr>
          <a:xfrm>
            <a:off x="1790704" y="1987503"/>
            <a:ext cx="9340285" cy="4220132"/>
            <a:chOff x="1790704" y="1987503"/>
            <a:chExt cx="9340285" cy="4220132"/>
          </a:xfrm>
        </p:grpSpPr>
        <p:sp>
          <p:nvSpPr>
            <p:cNvPr id="10" name="하트 12">
              <a:extLst>
                <a:ext uri="{FF2B5EF4-FFF2-40B4-BE49-F238E27FC236}">
                  <a16:creationId xmlns:a16="http://schemas.microsoft.com/office/drawing/2014/main" id="{466776A6-06F8-6B94-563B-B8E19D650E31}"/>
                </a:ext>
              </a:extLst>
            </p:cNvPr>
            <p:cNvSpPr/>
            <p:nvPr/>
          </p:nvSpPr>
          <p:spPr>
            <a:xfrm rot="18951760">
              <a:off x="10663270" y="5468201"/>
              <a:ext cx="467719" cy="545190"/>
            </a:xfrm>
            <a:custGeom>
              <a:avLst/>
              <a:gdLst>
                <a:gd name="connsiteX0" fmla="*/ 340468 w 680936"/>
                <a:gd name="connsiteY0" fmla="*/ 280567 h 1122268"/>
                <a:gd name="connsiteX1" fmla="*/ 340468 w 680936"/>
                <a:gd name="connsiteY1" fmla="*/ 1122268 h 1122268"/>
                <a:gd name="connsiteX2" fmla="*/ 340468 w 680936"/>
                <a:gd name="connsiteY2" fmla="*/ 280567 h 1122268"/>
                <a:gd name="connsiteX0" fmla="*/ 322971 w 686335"/>
                <a:gd name="connsiteY0" fmla="*/ 393418 h 768191"/>
                <a:gd name="connsiteX1" fmla="*/ 352154 w 686335"/>
                <a:gd name="connsiteY1" fmla="*/ 768191 h 768191"/>
                <a:gd name="connsiteX2" fmla="*/ 322971 w 686335"/>
                <a:gd name="connsiteY2" fmla="*/ 393418 h 768191"/>
                <a:gd name="connsiteX0" fmla="*/ 356513 w 686094"/>
                <a:gd name="connsiteY0" fmla="*/ 411584 h 737719"/>
                <a:gd name="connsiteX1" fmla="*/ 337058 w 686094"/>
                <a:gd name="connsiteY1" fmla="*/ 737719 h 737719"/>
                <a:gd name="connsiteX2" fmla="*/ 356513 w 686094"/>
                <a:gd name="connsiteY2" fmla="*/ 411584 h 73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6094" h="737719">
                  <a:moveTo>
                    <a:pt x="356513" y="411584"/>
                  </a:moveTo>
                  <a:cubicBezTo>
                    <a:pt x="498375" y="-243072"/>
                    <a:pt x="1032180" y="-103982"/>
                    <a:pt x="337058" y="737719"/>
                  </a:cubicBezTo>
                  <a:cubicBezTo>
                    <a:pt x="-358064" y="-103982"/>
                    <a:pt x="214651" y="-243072"/>
                    <a:pt x="356513" y="411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92D9946-9045-6CED-12BB-911ED18F1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0704" y="1987503"/>
              <a:ext cx="7901329" cy="422013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740D989-F828-43CF-FE8F-FC019396BA2D}"/>
                </a:ext>
              </a:extLst>
            </p:cNvPr>
            <p:cNvSpPr/>
            <p:nvPr/>
          </p:nvSpPr>
          <p:spPr>
            <a:xfrm>
              <a:off x="2920144" y="5014382"/>
              <a:ext cx="84883" cy="16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658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109565-5AD9-E4D2-5E34-0FF787C42C8F}"/>
              </a:ext>
            </a:extLst>
          </p:cNvPr>
          <p:cNvSpPr txBox="1"/>
          <p:nvPr/>
        </p:nvSpPr>
        <p:spPr>
          <a:xfrm>
            <a:off x="833120" y="1012687"/>
            <a:ext cx="710184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SQL  3.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병원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-apple-system"/>
              </a:rPr>
              <a:t>치료시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20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만원 이하 진료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,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1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년간 전액 보험처리 가능</a:t>
            </a:r>
            <a:endParaRPr lang="en-US" altLang="ko-KR" b="1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A4659-08B1-7056-DAA3-3FC81F7BFD30}"/>
              </a:ext>
            </a:extLst>
          </p:cNvPr>
          <p:cNvSpPr txBox="1"/>
          <p:nvPr/>
        </p:nvSpPr>
        <p:spPr>
          <a:xfrm>
            <a:off x="201738" y="278515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rgbClr val="24292F"/>
                </a:solidFill>
                <a:effectLst/>
                <a:latin typeface="-apple-system"/>
              </a:rPr>
              <a:t>3. </a:t>
            </a:r>
            <a:r>
              <a:rPr lang="ko-KR" altLang="en-US" sz="2800" b="1" i="0" dirty="0">
                <a:solidFill>
                  <a:srgbClr val="24292F"/>
                </a:solidFill>
                <a:effectLst/>
                <a:latin typeface="-apple-system"/>
              </a:rPr>
              <a:t>프로그래밍</a:t>
            </a:r>
          </a:p>
        </p:txBody>
      </p:sp>
      <p:pic>
        <p:nvPicPr>
          <p:cNvPr id="2" name="그래픽 1" descr="개집 단색으로 채워진">
            <a:extLst>
              <a:ext uri="{FF2B5EF4-FFF2-40B4-BE49-F238E27FC236}">
                <a16:creationId xmlns:a16="http://schemas.microsoft.com/office/drawing/2014/main" id="{3A62CB99-3746-A0EF-646C-918E8DA9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5027" y="103669"/>
            <a:ext cx="801735" cy="801735"/>
          </a:xfrm>
          <a:prstGeom prst="rect">
            <a:avLst/>
          </a:prstGeom>
        </p:spPr>
      </p:pic>
      <p:sp>
        <p:nvSpPr>
          <p:cNvPr id="3" name="하트 12">
            <a:extLst>
              <a:ext uri="{FF2B5EF4-FFF2-40B4-BE49-F238E27FC236}">
                <a16:creationId xmlns:a16="http://schemas.microsoft.com/office/drawing/2014/main" id="{57D20CA8-8558-5C05-A32F-1388A772CFC2}"/>
              </a:ext>
            </a:extLst>
          </p:cNvPr>
          <p:cNvSpPr/>
          <p:nvPr/>
        </p:nvSpPr>
        <p:spPr>
          <a:xfrm>
            <a:off x="3572361" y="11346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하트 12">
            <a:extLst>
              <a:ext uri="{FF2B5EF4-FFF2-40B4-BE49-F238E27FC236}">
                <a16:creationId xmlns:a16="http://schemas.microsoft.com/office/drawing/2014/main" id="{F105ABE3-B05C-8F3F-C3C7-C53C4004E26C}"/>
              </a:ext>
            </a:extLst>
          </p:cNvPr>
          <p:cNvSpPr/>
          <p:nvPr/>
        </p:nvSpPr>
        <p:spPr>
          <a:xfrm rot="1274828">
            <a:off x="11133935" y="5746050"/>
            <a:ext cx="829198" cy="92317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하트 12">
            <a:extLst>
              <a:ext uri="{FF2B5EF4-FFF2-40B4-BE49-F238E27FC236}">
                <a16:creationId xmlns:a16="http://schemas.microsoft.com/office/drawing/2014/main" id="{9109D7AA-1E69-F0F8-D337-0FAF8E188A40}"/>
              </a:ext>
            </a:extLst>
          </p:cNvPr>
          <p:cNvSpPr/>
          <p:nvPr/>
        </p:nvSpPr>
        <p:spPr>
          <a:xfrm rot="611891">
            <a:off x="11198218" y="515681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하트 12">
            <a:extLst>
              <a:ext uri="{FF2B5EF4-FFF2-40B4-BE49-F238E27FC236}">
                <a16:creationId xmlns:a16="http://schemas.microsoft.com/office/drawing/2014/main" id="{466776A6-06F8-6B94-563B-B8E19D650E31}"/>
              </a:ext>
            </a:extLst>
          </p:cNvPr>
          <p:cNvSpPr/>
          <p:nvPr/>
        </p:nvSpPr>
        <p:spPr>
          <a:xfrm rot="18951760">
            <a:off x="10663270" y="5468201"/>
            <a:ext cx="467719" cy="545190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4F043BE-D01F-1596-A6FC-8086738A8AF4}"/>
              </a:ext>
            </a:extLst>
          </p:cNvPr>
          <p:cNvCxnSpPr>
            <a:cxnSpLocks/>
          </p:cNvCxnSpPr>
          <p:nvPr/>
        </p:nvCxnSpPr>
        <p:spPr>
          <a:xfrm>
            <a:off x="249317" y="778754"/>
            <a:ext cx="4210919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강아지 단색으로 채워진">
            <a:extLst>
              <a:ext uri="{FF2B5EF4-FFF2-40B4-BE49-F238E27FC236}">
                <a16:creationId xmlns:a16="http://schemas.microsoft.com/office/drawing/2014/main" id="{F12CA929-CEAD-7322-93D7-35CB66CEF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717472" y="302977"/>
            <a:ext cx="591470" cy="591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06042A-5B86-1C3F-1C6B-B9CAE061EF69}"/>
              </a:ext>
            </a:extLst>
          </p:cNvPr>
          <p:cNvSpPr txBox="1"/>
          <p:nvPr/>
        </p:nvSpPr>
        <p:spPr>
          <a:xfrm>
            <a:off x="1452880" y="1554348"/>
            <a:ext cx="201168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&lt; </a:t>
            </a:r>
            <a:r>
              <a:rPr lang="ko-KR" altLang="en-US" b="1" dirty="0" err="1">
                <a:solidFill>
                  <a:srgbClr val="24292F"/>
                </a:solidFill>
                <a:latin typeface="-apple-system"/>
              </a:rPr>
              <a:t>결과창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A9DCA-CD50-C721-FDC9-F272F660A7AF}"/>
              </a:ext>
            </a:extLst>
          </p:cNvPr>
          <p:cNvSpPr txBox="1"/>
          <p:nvPr/>
        </p:nvSpPr>
        <p:spPr>
          <a:xfrm>
            <a:off x="1745490" y="2092828"/>
            <a:ext cx="8406624" cy="732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입양카드 받은 날짜로부터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1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년간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20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만원 이하의 진료비는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＂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보험처리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＂</a:t>
            </a:r>
            <a:r>
              <a:rPr lang="ko-KR" altLang="en-US" b="1" dirty="0" err="1">
                <a:solidFill>
                  <a:srgbClr val="24292F"/>
                </a:solidFill>
                <a:latin typeface="-apple-system"/>
              </a:rPr>
              <a:t>되로록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프로그래밍한 값을 확인할 수 있다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8B2ECC-F138-8886-7F9D-8D3794389581}"/>
              </a:ext>
            </a:extLst>
          </p:cNvPr>
          <p:cNvGrpSpPr/>
          <p:nvPr/>
        </p:nvGrpSpPr>
        <p:grpSpPr>
          <a:xfrm>
            <a:off x="1822597" y="2825529"/>
            <a:ext cx="8252410" cy="3518666"/>
            <a:chOff x="1822597" y="2825529"/>
            <a:chExt cx="8252410" cy="351866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18B038-A64F-E227-93F3-833DED1A0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2597" y="2825529"/>
              <a:ext cx="8252410" cy="351866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28CE4F-8198-2619-65B6-3BE728FE368C}"/>
                </a:ext>
              </a:extLst>
            </p:cNvPr>
            <p:cNvSpPr/>
            <p:nvPr/>
          </p:nvSpPr>
          <p:spPr>
            <a:xfrm>
              <a:off x="8484870" y="3316125"/>
              <a:ext cx="1014730" cy="225750"/>
            </a:xfrm>
            <a:prstGeom prst="rect">
              <a:avLst/>
            </a:prstGeom>
            <a:solidFill>
              <a:srgbClr val="DBE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>
                  <a:solidFill>
                    <a:schemeClr val="tx1"/>
                  </a:solidFill>
                </a:rPr>
                <a:t>보험처리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833946-1366-730E-E056-66916092F6B0}"/>
                </a:ext>
              </a:extLst>
            </p:cNvPr>
            <p:cNvSpPr/>
            <p:nvPr/>
          </p:nvSpPr>
          <p:spPr>
            <a:xfrm>
              <a:off x="8484870" y="3919596"/>
              <a:ext cx="1108710" cy="225750"/>
            </a:xfrm>
            <a:prstGeom prst="rect">
              <a:avLst/>
            </a:prstGeom>
            <a:solidFill>
              <a:srgbClr val="DBE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>
                  <a:solidFill>
                    <a:schemeClr val="tx1"/>
                  </a:solidFill>
                </a:rPr>
                <a:t>보험처리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A4D249-1041-FE38-30A8-EFC2CE13BECD}"/>
                </a:ext>
              </a:extLst>
            </p:cNvPr>
            <p:cNvSpPr/>
            <p:nvPr/>
          </p:nvSpPr>
          <p:spPr>
            <a:xfrm>
              <a:off x="8484870" y="4523067"/>
              <a:ext cx="1295400" cy="225750"/>
            </a:xfrm>
            <a:prstGeom prst="rect">
              <a:avLst/>
            </a:prstGeom>
            <a:solidFill>
              <a:srgbClr val="DBE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>
                  <a:solidFill>
                    <a:schemeClr val="tx1"/>
                  </a:solidFill>
                </a:rPr>
                <a:t>DSD584687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66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A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F99F50A-B3B2-B840-2F84-70349DAC07CC}"/>
              </a:ext>
            </a:extLst>
          </p:cNvPr>
          <p:cNvSpPr txBox="1"/>
          <p:nvPr/>
        </p:nvSpPr>
        <p:spPr>
          <a:xfrm>
            <a:off x="328081" y="587895"/>
            <a:ext cx="11993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Save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your pet! Save us! Save your friends! With the Adoption Card! 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4" name="하트 12">
            <a:extLst>
              <a:ext uri="{FF2B5EF4-FFF2-40B4-BE49-F238E27FC236}">
                <a16:creationId xmlns:a16="http://schemas.microsoft.com/office/drawing/2014/main" id="{06CA407D-FE4E-F408-A407-EFE655CE51E6}"/>
              </a:ext>
            </a:extLst>
          </p:cNvPr>
          <p:cNvSpPr/>
          <p:nvPr/>
        </p:nvSpPr>
        <p:spPr>
          <a:xfrm rot="673483">
            <a:off x="7527839" y="2852177"/>
            <a:ext cx="686094" cy="737719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하트 12">
            <a:extLst>
              <a:ext uri="{FF2B5EF4-FFF2-40B4-BE49-F238E27FC236}">
                <a16:creationId xmlns:a16="http://schemas.microsoft.com/office/drawing/2014/main" id="{BA197E0A-CC57-E9D3-BB48-6D9BBBCC7589}"/>
              </a:ext>
            </a:extLst>
          </p:cNvPr>
          <p:cNvSpPr/>
          <p:nvPr/>
        </p:nvSpPr>
        <p:spPr>
          <a:xfrm rot="2374549">
            <a:off x="7991488" y="3490692"/>
            <a:ext cx="378928" cy="51493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하트 12">
            <a:extLst>
              <a:ext uri="{FF2B5EF4-FFF2-40B4-BE49-F238E27FC236}">
                <a16:creationId xmlns:a16="http://schemas.microsoft.com/office/drawing/2014/main" id="{9C19E0B8-D9C2-CF27-5313-02C1CA945500}"/>
              </a:ext>
            </a:extLst>
          </p:cNvPr>
          <p:cNvSpPr/>
          <p:nvPr/>
        </p:nvSpPr>
        <p:spPr>
          <a:xfrm rot="18277182">
            <a:off x="3759072" y="4358031"/>
            <a:ext cx="378928" cy="51493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하트 12">
            <a:extLst>
              <a:ext uri="{FF2B5EF4-FFF2-40B4-BE49-F238E27FC236}">
                <a16:creationId xmlns:a16="http://schemas.microsoft.com/office/drawing/2014/main" id="{1CC4FD13-EC09-1377-27B3-4584A3FF8FD2}"/>
              </a:ext>
            </a:extLst>
          </p:cNvPr>
          <p:cNvSpPr/>
          <p:nvPr/>
        </p:nvSpPr>
        <p:spPr>
          <a:xfrm rot="20195607">
            <a:off x="3925007" y="3649997"/>
            <a:ext cx="686094" cy="737719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웃고 있는 흰색 개">
            <a:extLst>
              <a:ext uri="{FF2B5EF4-FFF2-40B4-BE49-F238E27FC236}">
                <a16:creationId xmlns:a16="http://schemas.microsoft.com/office/drawing/2014/main" id="{51640122-10E5-CBF0-2DA1-D65A7427C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5" b="99598" l="46044" r="82697">
                        <a14:foregroundMark x1="51160" y1="63184" x2="51160" y2="63184"/>
                        <a14:foregroundMark x1="51660" y1="64641" x2="51660" y2="64641"/>
                        <a14:foregroundMark x1="51842" y1="63335" x2="51660" y2="59468"/>
                        <a14:foregroundMark x1="51501" y1="63335" x2="51501" y2="58564"/>
                        <a14:foregroundMark x1="78081" y1="56906" x2="77490" y2="53943"/>
                        <a14:foregroundMark x1="74670" y1="42190" x2="70782" y2="70819"/>
                        <a14:foregroundMark x1="70782" y1="70819" x2="63665" y2="91311"/>
                        <a14:foregroundMark x1="63665" y1="91311" x2="58231" y2="98945"/>
                        <a14:foregroundMark x1="58231" y1="98945" x2="54229" y2="94977"/>
                        <a14:foregroundMark x1="54229" y1="94977" x2="53911" y2="80512"/>
                        <a14:foregroundMark x1="53911" y1="80512" x2="56526" y2="65394"/>
                        <a14:foregroundMark x1="56526" y1="65394" x2="56253" y2="53591"/>
                        <a14:foregroundMark x1="56253" y1="53591" x2="54252" y2="46610"/>
                        <a14:foregroundMark x1="49159" y1="97941" x2="54206" y2="99699"/>
                        <a14:foregroundMark x1="54206" y1="99699" x2="71373" y2="96685"/>
                        <a14:foregroundMark x1="71373" y1="96685" x2="76057" y2="99096"/>
                        <a14:foregroundMark x1="76057" y1="99096" x2="76421" y2="99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01" r="12706"/>
          <a:stretch/>
        </p:blipFill>
        <p:spPr>
          <a:xfrm>
            <a:off x="4298290" y="2914135"/>
            <a:ext cx="4053040" cy="4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87C57F-86CF-C792-EE0C-78CC1BC863CB}"/>
              </a:ext>
            </a:extLst>
          </p:cNvPr>
          <p:cNvSpPr txBox="1"/>
          <p:nvPr/>
        </p:nvSpPr>
        <p:spPr>
          <a:xfrm>
            <a:off x="3450049" y="1388770"/>
            <a:ext cx="5291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+mj-lt"/>
              </a:rPr>
              <a:t>Thank You!</a:t>
            </a:r>
            <a:endParaRPr lang="ko-KR" altLang="en-US" sz="8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714851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노란색 나비넥타이를 맨 개"/>
          <p:cNvPicPr>
            <a:picLocks noChangeAspect="1"/>
          </p:cNvPicPr>
          <p:nvPr/>
        </p:nvPicPr>
        <p:blipFill rotWithShape="1">
          <a:blip r:embed="rId2"/>
          <a:srcRect l="1190" r="48550"/>
          <a:stretch>
            <a:fillRect/>
          </a:stretch>
        </p:blipFill>
        <p:spPr>
          <a:xfrm>
            <a:off x="1" y="755317"/>
            <a:ext cx="4927600" cy="6128426"/>
          </a:xfrm>
          <a:prstGeom prst="rect">
            <a:avLst/>
          </a:prstGeom>
        </p:spPr>
      </p:pic>
      <p:sp>
        <p:nvSpPr>
          <p:cNvPr id="16" name="평행 사변형 15"/>
          <p:cNvSpPr/>
          <p:nvPr/>
        </p:nvSpPr>
        <p:spPr>
          <a:xfrm>
            <a:off x="4855476" y="731154"/>
            <a:ext cx="667789" cy="393700"/>
          </a:xfrm>
          <a:prstGeom prst="parallelogram">
            <a:avLst>
              <a:gd name="adj" fmla="val 56411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>
            <a:off x="5002259" y="855980"/>
            <a:ext cx="3213168" cy="393700"/>
          </a:xfrm>
          <a:prstGeom prst="parallelogram">
            <a:avLst>
              <a:gd name="adj" fmla="val 5641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89369" y="840740"/>
            <a:ext cx="6398745" cy="177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lang="ko-KR" altLang="en-US"/>
            </a:pPr>
            <a:r>
              <a:rPr lang="ko-KR" altLang="en-US" sz="2000" b="1" i="0">
                <a:solidFill>
                  <a:srgbClr val="24292f"/>
                </a:solidFill>
                <a:effectLst/>
                <a:latin typeface="-apple-system"/>
              </a:rPr>
              <a:t>프로젝트 선정 이유</a:t>
            </a:r>
            <a:endParaRPr lang="ko-KR" altLang="en-US" sz="2000" b="1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lnSpc>
                <a:spcPct val="120000"/>
              </a:lnSpc>
              <a:defRPr lang="ko-KR" altLang="en-US"/>
            </a:pP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 유기견 입양가정이 늘어나며</a:t>
            </a:r>
            <a:r>
              <a:rPr lang="en-US" altLang="ko-KR" b="0" i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유기견 입양 시 받을 수 있는 지원금과 혜택도 늘었지만</a:t>
            </a:r>
            <a:r>
              <a:rPr lang="en-US" altLang="ko-KR">
                <a:solidFill>
                  <a:srgbClr val="24292f"/>
                </a:solidFill>
                <a:latin typeface="-apple-system"/>
              </a:rPr>
              <a:t> </a:t>
            </a:r>
            <a:r>
              <a:rPr lang="ko-KR" altLang="en-US">
                <a:solidFill>
                  <a:srgbClr val="24292f"/>
                </a:solidFill>
                <a:latin typeface="-apple-system"/>
              </a:rPr>
              <a:t>이를 신청하는 과정이 복잡하기에 이를 편리하게 바꿔보고자 하였으며</a:t>
            </a:r>
            <a:r>
              <a:rPr lang="en-US" altLang="ko-KR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altLang="en-US">
                <a:solidFill>
                  <a:srgbClr val="24292f"/>
                </a:solidFill>
                <a:latin typeface="-apple-system"/>
              </a:rPr>
              <a:t>더불어</a:t>
            </a:r>
            <a:r>
              <a:rPr lang="en-US" altLang="ko-KR">
                <a:solidFill>
                  <a:srgbClr val="24292f"/>
                </a:solidFill>
                <a:latin typeface="-apple-system"/>
              </a:rPr>
              <a:t> </a:t>
            </a:r>
            <a:r>
              <a:rPr lang="ko-KR" altLang="en-US">
                <a:solidFill>
                  <a:srgbClr val="24292f"/>
                </a:solidFill>
                <a:latin typeface="-apple-system"/>
              </a:rPr>
              <a:t>입양동물</a:t>
            </a:r>
            <a:r>
              <a:rPr lang="en-US" altLang="ko-KR">
                <a:solidFill>
                  <a:srgbClr val="24292f"/>
                </a:solidFill>
                <a:latin typeface="-apple-system"/>
              </a:rPr>
              <a:t> </a:t>
            </a:r>
            <a:r>
              <a:rPr lang="ko-KR" altLang="en-US">
                <a:solidFill>
                  <a:srgbClr val="24292f"/>
                </a:solidFill>
                <a:latin typeface="-apple-system"/>
              </a:rPr>
              <a:t>학대와 관련된 부분 또한 보강하고자 하였습니다</a:t>
            </a:r>
            <a:r>
              <a:rPr lang="en-US" altLang="ko-KR">
                <a:solidFill>
                  <a:srgbClr val="24292f"/>
                </a:solidFill>
                <a:latin typeface="-apple-system"/>
              </a:rPr>
              <a:t>.</a:t>
            </a:r>
            <a:endParaRPr lang="en-US" altLang="ko-KR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738" y="302194"/>
            <a:ext cx="6090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lang="ko-KR" altLang="en-US"/>
            </a:pPr>
            <a:r>
              <a:rPr lang="en-US" altLang="ko-KR" sz="2800" b="1" i="0">
                <a:solidFill>
                  <a:srgbClr val="24292f"/>
                </a:solidFill>
                <a:effectLst/>
                <a:latin typeface="-apple-system"/>
              </a:rPr>
              <a:t>1. </a:t>
            </a:r>
            <a:r>
              <a:rPr lang="ko-KR" altLang="en-US" sz="2800" b="1" i="0">
                <a:solidFill>
                  <a:srgbClr val="24292f"/>
                </a:solidFill>
                <a:effectLst/>
                <a:latin typeface="-apple-system"/>
              </a:rPr>
              <a:t>프로젝트 소개</a:t>
            </a:r>
            <a:endParaRPr lang="ko-KR" altLang="en-US" sz="2800" b="1" i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13" name="하트 12"/>
          <p:cNvSpPr/>
          <p:nvPr/>
        </p:nvSpPr>
        <p:spPr>
          <a:xfrm rot="2498167">
            <a:off x="1944088" y="1678083"/>
            <a:ext cx="438952" cy="47198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하트 12"/>
          <p:cNvSpPr/>
          <p:nvPr/>
        </p:nvSpPr>
        <p:spPr>
          <a:xfrm rot="19663110">
            <a:off x="1249929" y="1372346"/>
            <a:ext cx="686094" cy="737719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하트 12"/>
          <p:cNvSpPr/>
          <p:nvPr/>
        </p:nvSpPr>
        <p:spPr>
          <a:xfrm rot="2498167">
            <a:off x="4161996" y="3140878"/>
            <a:ext cx="438952" cy="47198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평행 사변형 24"/>
          <p:cNvSpPr/>
          <p:nvPr/>
        </p:nvSpPr>
        <p:spPr>
          <a:xfrm>
            <a:off x="4855476" y="2599647"/>
            <a:ext cx="667789" cy="393700"/>
          </a:xfrm>
          <a:prstGeom prst="parallelogram">
            <a:avLst>
              <a:gd name="adj" fmla="val 56411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평행 사변형 25"/>
          <p:cNvSpPr/>
          <p:nvPr/>
        </p:nvSpPr>
        <p:spPr>
          <a:xfrm>
            <a:off x="5002259" y="2724473"/>
            <a:ext cx="3213168" cy="393700"/>
          </a:xfrm>
          <a:prstGeom prst="parallelogram">
            <a:avLst>
              <a:gd name="adj" fmla="val 5641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평행 사변형 26"/>
          <p:cNvSpPr/>
          <p:nvPr/>
        </p:nvSpPr>
        <p:spPr>
          <a:xfrm>
            <a:off x="4855476" y="4116942"/>
            <a:ext cx="667789" cy="393700"/>
          </a:xfrm>
          <a:prstGeom prst="parallelogram">
            <a:avLst>
              <a:gd name="adj" fmla="val 56411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평행 사변형 27"/>
          <p:cNvSpPr/>
          <p:nvPr/>
        </p:nvSpPr>
        <p:spPr>
          <a:xfrm>
            <a:off x="5002259" y="4241768"/>
            <a:ext cx="3213168" cy="393700"/>
          </a:xfrm>
          <a:prstGeom prst="parallelogram">
            <a:avLst>
              <a:gd name="adj" fmla="val 5641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평행 사변형 28"/>
          <p:cNvSpPr/>
          <p:nvPr/>
        </p:nvSpPr>
        <p:spPr>
          <a:xfrm>
            <a:off x="4855476" y="4975476"/>
            <a:ext cx="667789" cy="393700"/>
          </a:xfrm>
          <a:prstGeom prst="parallelogram">
            <a:avLst>
              <a:gd name="adj" fmla="val 56411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평행 사변형 29"/>
          <p:cNvSpPr/>
          <p:nvPr/>
        </p:nvSpPr>
        <p:spPr>
          <a:xfrm>
            <a:off x="5002259" y="5100302"/>
            <a:ext cx="3213168" cy="393700"/>
          </a:xfrm>
          <a:prstGeom prst="parallelogram">
            <a:avLst>
              <a:gd name="adj" fmla="val 5641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173539" y="2707348"/>
            <a:ext cx="6309801" cy="144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lang="ko-KR" altLang="en-US"/>
            </a:pPr>
            <a:r>
              <a:rPr lang="ko-KR" altLang="en-US" sz="2000" b="1" i="0">
                <a:solidFill>
                  <a:srgbClr val="24292f"/>
                </a:solidFill>
                <a:effectLst/>
                <a:latin typeface="-apple-system"/>
              </a:rPr>
              <a:t>프로젝트 주제</a:t>
            </a:r>
            <a:endParaRPr lang="ko-KR" altLang="en-US" sz="2000" b="1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lnSpc>
                <a:spcPct val="120000"/>
              </a:lnSpc>
              <a:defRPr lang="ko-KR" altLang="en-US"/>
            </a:pP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 동물등록증 외에 </a:t>
            </a:r>
            <a:r>
              <a:rPr lang="en-US" altLang="ko-KR" b="0" i="0">
                <a:solidFill>
                  <a:srgbClr val="24292f"/>
                </a:solidFill>
                <a:effectLst/>
                <a:latin typeface="-apple-system"/>
              </a:rPr>
              <a:t>‘</a:t>
            </a: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입양카드</a:t>
            </a:r>
            <a:r>
              <a:rPr lang="en-US" altLang="ko-KR" b="0" i="0">
                <a:solidFill>
                  <a:srgbClr val="24292f"/>
                </a:solidFill>
                <a:effectLst/>
                <a:latin typeface="-apple-system"/>
              </a:rPr>
              <a:t>’</a:t>
            </a: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를 만들어서 혜택과 보험 신청에 편리성을 더하고</a:t>
            </a:r>
            <a:r>
              <a:rPr lang="en-US" altLang="ko-KR" b="0" i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이를 이용해서 동물학대를 방지할 수 있도록 데이터 베이스 설계하기</a:t>
            </a:r>
            <a:endParaRPr lang="en-US" altLang="ko-KR" b="0" i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89072" y="5095745"/>
            <a:ext cx="6399042" cy="1436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lang="ko-KR" altLang="en-US"/>
            </a:pPr>
            <a:r>
              <a:rPr lang="ko-KR" altLang="en-US" sz="2000" b="1" i="0">
                <a:solidFill>
                  <a:srgbClr val="24292f"/>
                </a:solidFill>
                <a:effectLst/>
                <a:latin typeface="-apple-system"/>
              </a:rPr>
              <a:t>주요 기능</a:t>
            </a:r>
            <a:endParaRPr lang="ko-KR" altLang="en-US" sz="2000" b="1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lnSpc>
                <a:spcPct val="120000"/>
              </a:lnSpc>
              <a:buFont typeface="Arial"/>
              <a:buChar char="•"/>
              <a:defRPr lang="ko-KR" altLang="en-US"/>
            </a:pPr>
            <a:r>
              <a:rPr lang="en-US" altLang="ko-KR">
                <a:solidFill>
                  <a:srgbClr val="24292f"/>
                </a:solidFill>
                <a:latin typeface="-apple-system"/>
              </a:rPr>
              <a:t>  6</a:t>
            </a:r>
            <a:r>
              <a:rPr lang="ko-KR" altLang="en-US">
                <a:solidFill>
                  <a:srgbClr val="24292f"/>
                </a:solidFill>
                <a:latin typeface="-apple-system"/>
              </a:rPr>
              <a:t>개월 이내 입양자 입양제한</a:t>
            </a:r>
            <a:endParaRPr lang="ko-KR" altLang="en-US">
              <a:solidFill>
                <a:srgbClr val="24292f"/>
              </a:solidFill>
              <a:latin typeface="-apple-system"/>
            </a:endParaRPr>
          </a:p>
          <a:p>
            <a:pPr algn="l">
              <a:lnSpc>
                <a:spcPct val="120000"/>
              </a:lnSpc>
              <a:buFont typeface="Arial"/>
              <a:buChar char="•"/>
              <a:defRPr lang="ko-KR" altLang="en-US"/>
            </a:pP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 입양카드에 입양정보 넣어 </a:t>
            </a:r>
            <a:r>
              <a:rPr lang="en-US" altLang="ko-KR" b="0" i="0">
                <a:solidFill>
                  <a:srgbClr val="24292f"/>
                </a:solidFill>
                <a:effectLst/>
                <a:latin typeface="-apple-system"/>
              </a:rPr>
              <a:t>3</a:t>
            </a: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번까지만 입양 가능하도록 제한</a:t>
            </a:r>
            <a:endParaRPr lang="ko-KR" altLang="en-US" b="0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lnSpc>
                <a:spcPct val="120000"/>
              </a:lnSpc>
              <a:buFont typeface="Arial"/>
              <a:buChar char="•"/>
              <a:defRPr lang="ko-KR" altLang="en-US"/>
            </a:pP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 병원 치료 시 </a:t>
            </a:r>
            <a:r>
              <a:rPr lang="en-US" altLang="ko-KR" b="0" i="0">
                <a:solidFill>
                  <a:srgbClr val="24292f"/>
                </a:solidFill>
                <a:effectLst/>
                <a:latin typeface="-apple-system"/>
              </a:rPr>
              <a:t>20</a:t>
            </a: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만원 이하 진료 </a:t>
            </a:r>
            <a:r>
              <a:rPr lang="en-US" altLang="ko-KR" b="0" i="0">
                <a:solidFill>
                  <a:srgbClr val="24292f"/>
                </a:solidFill>
                <a:effectLst/>
                <a:latin typeface="-apple-system"/>
              </a:rPr>
              <a:t>1</a:t>
            </a: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년간 보험처리 가능</a:t>
            </a:r>
            <a:endParaRPr lang="en-US" altLang="ko-KR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81159" y="4213853"/>
            <a:ext cx="6235506" cy="784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lang="ko-KR" altLang="en-US"/>
            </a:pPr>
            <a:r>
              <a:rPr lang="ko-KR" altLang="en-US" sz="2000" b="1" i="0">
                <a:solidFill>
                  <a:srgbClr val="24292f"/>
                </a:solidFill>
                <a:effectLst/>
                <a:latin typeface="-apple-system"/>
              </a:rPr>
              <a:t>프로젝트 언어 </a:t>
            </a:r>
            <a:endParaRPr lang="ko-KR" altLang="en-US" sz="2000" b="1" i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lnSpc>
                <a:spcPct val="120000"/>
              </a:lnSpc>
              <a:defRPr lang="ko-KR" altLang="en-US"/>
            </a:pPr>
            <a:r>
              <a:rPr lang="en-US" altLang="ko-KR" b="0" i="0">
                <a:solidFill>
                  <a:srgbClr val="24292f"/>
                </a:solidFill>
                <a:effectLst/>
                <a:latin typeface="-apple-system"/>
              </a:rPr>
              <a:t>  Erwin</a:t>
            </a: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으로 설계 후</a:t>
            </a:r>
            <a:r>
              <a:rPr lang="en-US" altLang="ko-KR" b="0" i="0">
                <a:solidFill>
                  <a:srgbClr val="24292f"/>
                </a:solidFill>
                <a:effectLst/>
                <a:latin typeface="-apple-system"/>
              </a:rPr>
              <a:t>, DBeaver</a:t>
            </a: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로 </a:t>
            </a:r>
            <a:r>
              <a:rPr lang="en-US" altLang="ko-KR" b="0" i="0">
                <a:solidFill>
                  <a:srgbClr val="24292f"/>
                </a:solidFill>
                <a:effectLst/>
                <a:latin typeface="-apple-system"/>
              </a:rPr>
              <a:t>MySQL</a:t>
            </a:r>
            <a:r>
              <a:rPr lang="ko-KR" altLang="en-US" b="0" i="0">
                <a:solidFill>
                  <a:srgbClr val="24292f"/>
                </a:solidFill>
                <a:effectLst/>
                <a:latin typeface="-apple-system"/>
              </a:rPr>
              <a:t>을</a:t>
            </a:r>
            <a:r>
              <a:rPr lang="en-US" altLang="ko-KR">
                <a:solidFill>
                  <a:srgbClr val="24292f"/>
                </a:solidFill>
                <a:latin typeface="-apple-system"/>
              </a:rPr>
              <a:t> </a:t>
            </a:r>
            <a:r>
              <a:rPr lang="ko-KR" altLang="en-US">
                <a:solidFill>
                  <a:srgbClr val="24292f"/>
                </a:solidFill>
                <a:latin typeface="-apple-system"/>
              </a:rPr>
              <a:t>활용하였습니다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하트 12"/>
          <p:cNvSpPr/>
          <p:nvPr/>
        </p:nvSpPr>
        <p:spPr>
          <a:xfrm rot="19663110">
            <a:off x="11289105" y="5645343"/>
            <a:ext cx="467719" cy="545190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0591" y="481429"/>
            <a:ext cx="6092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lang="ko-KR" altLang="en-US"/>
            </a:pPr>
            <a:r>
              <a:rPr lang="en-US" altLang="ko-KR" sz="2800" b="1" i="0">
                <a:solidFill>
                  <a:srgbClr val="24292f"/>
                </a:solidFill>
                <a:effectLst/>
                <a:latin typeface="-apple-system"/>
              </a:rPr>
              <a:t>2. </a:t>
            </a:r>
            <a:r>
              <a:rPr lang="ko-KR" altLang="en-US" sz="2800" b="1" i="0">
                <a:solidFill>
                  <a:srgbClr val="24292f"/>
                </a:solidFill>
                <a:effectLst/>
                <a:latin typeface="-apple-system"/>
              </a:rPr>
              <a:t>데이터 베이스 설계 </a:t>
            </a:r>
            <a:endParaRPr lang="ko-KR" altLang="en-US" sz="2800" b="1" i="0">
              <a:solidFill>
                <a:srgbClr val="24292f"/>
              </a:solidFill>
              <a:latin typeface="-apple-system"/>
            </a:endParaRPr>
          </a:p>
        </p:txBody>
      </p:sp>
      <p:graphicFrame>
        <p:nvGraphicFramePr>
          <p:cNvPr id="2" name="표 3"/>
          <p:cNvGraphicFramePr>
            <a:graphicFrameLocks noGrp="1"/>
          </p:cNvGraphicFramePr>
          <p:nvPr/>
        </p:nvGraphicFramePr>
        <p:xfrm>
          <a:off x="715025" y="1439302"/>
          <a:ext cx="1273193" cy="20168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3193"/>
              </a:tblGrid>
              <a:tr h="340546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병원코드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649152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상호명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전화번호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주소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지역명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지역번호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846237" y="4410847"/>
          <a:ext cx="1414585" cy="1011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585"/>
              </a:tblGrid>
              <a:tr h="171439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진단코드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51781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진단명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진단비용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3"/>
          <p:cNvGraphicFramePr>
            <a:graphicFrameLocks noGrp="1"/>
          </p:cNvGraphicFramePr>
          <p:nvPr/>
        </p:nvGraphicFramePr>
        <p:xfrm>
          <a:off x="4537143" y="2245360"/>
          <a:ext cx="1985577" cy="2381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5577"/>
              </a:tblGrid>
              <a:tr h="428707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입양카드 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952999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동물등록번호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입양증서번호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진단유형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입양기록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카드발급날짜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입양제한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7" name="표 8"/>
          <p:cNvGraphicFramePr>
            <a:graphicFrameLocks noGrp="1"/>
          </p:cNvGraphicFramePr>
          <p:nvPr/>
        </p:nvGraphicFramePr>
        <p:xfrm>
          <a:off x="2457770" y="2685012"/>
          <a:ext cx="1595003" cy="11492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003"/>
              </a:tblGrid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진단유형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778394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병원코드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진료코드</a:t>
                      </a:r>
                      <a:r>
                        <a:rPr lang="en-US" altLang="ko-KR"/>
                        <a:t>(FK)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9" name="표 3"/>
          <p:cNvGraphicFramePr>
            <a:graphicFrameLocks noGrp="1"/>
          </p:cNvGraphicFramePr>
          <p:nvPr/>
        </p:nvGraphicFramePr>
        <p:xfrm>
          <a:off x="7304681" y="1342782"/>
          <a:ext cx="1981546" cy="204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546"/>
              </a:tblGrid>
              <a:tr h="335016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입양증서번호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675078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주민등록번호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공고번호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입양견 이름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취득일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출생일자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10" name="표 3"/>
          <p:cNvGraphicFramePr>
            <a:graphicFrameLocks noGrp="1"/>
          </p:cNvGraphicFramePr>
          <p:nvPr/>
        </p:nvGraphicFramePr>
        <p:xfrm>
          <a:off x="9771080" y="4072383"/>
          <a:ext cx="1595003" cy="19132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003"/>
              </a:tblGrid>
              <a:tr h="335796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주민등록번호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545581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주소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이메일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전화번호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계좌번호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15443" y="1861603"/>
            <a:ext cx="11004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입양카드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195696" y="973450"/>
            <a:ext cx="1106294" cy="358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입양동물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680506" y="3717406"/>
            <a:ext cx="13265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입양자정보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716469" y="623955"/>
            <a:ext cx="1262046" cy="36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공고동물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220088" y="3888532"/>
            <a:ext cx="140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동물등록증</a:t>
            </a:r>
            <a:endParaRPr lang="ko-KR" altLang="en-US"/>
          </a:p>
        </p:txBody>
      </p:sp>
      <p:graphicFrame>
        <p:nvGraphicFramePr>
          <p:cNvPr id="20" name="표 3"/>
          <p:cNvGraphicFramePr>
            <a:graphicFrameLocks noGrp="1"/>
          </p:cNvGraphicFramePr>
          <p:nvPr/>
        </p:nvGraphicFramePr>
        <p:xfrm>
          <a:off x="7274155" y="4257864"/>
          <a:ext cx="1849525" cy="18908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9525"/>
              </a:tblGrid>
              <a:tr h="257518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동물등록번호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523176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품종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털색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동물이름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취득일자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출생일자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21" name="표 3"/>
          <p:cNvGraphicFramePr>
            <a:graphicFrameLocks noGrp="1"/>
          </p:cNvGraphicFramePr>
          <p:nvPr/>
        </p:nvGraphicFramePr>
        <p:xfrm>
          <a:off x="9728545" y="1024412"/>
          <a:ext cx="1518575" cy="2042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8575"/>
              </a:tblGrid>
              <a:tr h="334686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공고번호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675028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품종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발견위치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생김새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추정나이</a:t>
                      </a:r>
                      <a:endParaRPr lang="ko-KR" altLang="en-US"/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특이사항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457770" y="2312514"/>
            <a:ext cx="11007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진료기록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00726" y="4036121"/>
            <a:ext cx="8718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진단명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67958" y="1054247"/>
            <a:ext cx="6426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병원</a:t>
            </a:r>
            <a:endParaRPr lang="ko-KR" altLang="en-US"/>
          </a:p>
        </p:txBody>
      </p:sp>
      <p:cxnSp>
        <p:nvCxnSpPr>
          <p:cNvPr id="29" name="연결선: 꺾임 28"/>
          <p:cNvCxnSpPr>
            <a:stCxn id="2" idx="2"/>
            <a:endCxn id="7" idx="1"/>
          </p:cNvCxnSpPr>
          <p:nvPr/>
        </p:nvCxnSpPr>
        <p:spPr>
          <a:xfrm rot="5400000" flipH="1" flipV="1">
            <a:off x="1807402" y="2803847"/>
            <a:ext cx="194585" cy="1106149"/>
          </a:xfrm>
          <a:prstGeom prst="bentConnector4">
            <a:avLst>
              <a:gd name="adj1" fmla="val -117481"/>
              <a:gd name="adj2" fmla="val 78775"/>
            </a:avLst>
          </a:prstGeom>
          <a:ln w="28575">
            <a:solidFill>
              <a:schemeClr val="tx1"/>
            </a:solidFill>
            <a:prstDash val="lg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/>
          <p:cNvCxnSpPr>
            <a:stCxn id="4" idx="3"/>
            <a:endCxn id="7" idx="2"/>
          </p:cNvCxnSpPr>
          <p:nvPr/>
        </p:nvCxnSpPr>
        <p:spPr>
          <a:xfrm flipV="1">
            <a:off x="2260822" y="3834246"/>
            <a:ext cx="994449" cy="1079521"/>
          </a:xfrm>
          <a:prstGeom prst="bentConnector2">
            <a:avLst/>
          </a:prstGeom>
          <a:ln w="28575">
            <a:solidFill>
              <a:schemeClr val="tx1"/>
            </a:solidFill>
            <a:prstDash val="lg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/>
          <p:cNvCxnSpPr>
            <a:stCxn id="7" idx="3"/>
            <a:endCxn id="5" idx="1"/>
          </p:cNvCxnSpPr>
          <p:nvPr/>
        </p:nvCxnSpPr>
        <p:spPr>
          <a:xfrm>
            <a:off x="4052773" y="3259629"/>
            <a:ext cx="484370" cy="1765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lg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/>
          <p:cNvCxnSpPr>
            <a:stCxn id="21" idx="1"/>
            <a:endCxn id="9" idx="3"/>
          </p:cNvCxnSpPr>
          <p:nvPr/>
        </p:nvCxnSpPr>
        <p:spPr>
          <a:xfrm rot="10800000" flipV="1">
            <a:off x="9286227" y="2044805"/>
            <a:ext cx="442318" cy="3183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lg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/>
          <p:cNvCxnSpPr>
            <a:stCxn id="9" idx="1"/>
            <a:endCxn id="5" idx="3"/>
          </p:cNvCxnSpPr>
          <p:nvPr/>
        </p:nvCxnSpPr>
        <p:spPr>
          <a:xfrm rot="10800000" flipV="1">
            <a:off x="6522721" y="2363201"/>
            <a:ext cx="781961" cy="10730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lg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/>
          <p:cNvCxnSpPr>
            <a:stCxn id="20" idx="1"/>
            <a:endCxn id="5" idx="2"/>
          </p:cNvCxnSpPr>
          <p:nvPr/>
        </p:nvCxnSpPr>
        <p:spPr>
          <a:xfrm rot="10800000">
            <a:off x="5529931" y="4627066"/>
            <a:ext cx="1744224" cy="575266"/>
          </a:xfrm>
          <a:prstGeom prst="bentConnector2">
            <a:avLst/>
          </a:prstGeom>
          <a:ln w="28575">
            <a:solidFill>
              <a:schemeClr val="tx1"/>
            </a:solidFill>
            <a:prstDash val="lg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/>
          <p:cNvCxnSpPr>
            <a:stCxn id="10" idx="3"/>
            <a:endCxn id="9" idx="2"/>
          </p:cNvCxnSpPr>
          <p:nvPr/>
        </p:nvCxnSpPr>
        <p:spPr>
          <a:xfrm flipH="1" flipV="1">
            <a:off x="8295454" y="3383620"/>
            <a:ext cx="3070629" cy="1644433"/>
          </a:xfrm>
          <a:prstGeom prst="bentConnector4">
            <a:avLst>
              <a:gd name="adj1" fmla="val -7445"/>
              <a:gd name="adj2" fmla="val 84619"/>
            </a:avLst>
          </a:prstGeom>
          <a:ln w="28575">
            <a:solidFill>
              <a:schemeClr val="tx1"/>
            </a:solidFill>
            <a:prstDash val="lg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/>
          <p:cNvSpPr/>
          <p:nvPr/>
        </p:nvSpPr>
        <p:spPr>
          <a:xfrm>
            <a:off x="3779456" y="1383065"/>
            <a:ext cx="3352394" cy="343290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3897795" y="1383065"/>
            <a:ext cx="3352394" cy="343290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3724414" y="1238913"/>
            <a:ext cx="3352394" cy="343290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3716602" y="1392821"/>
            <a:ext cx="3352394" cy="343290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3844146" y="1248669"/>
            <a:ext cx="3352394" cy="343290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3697589" y="1392821"/>
            <a:ext cx="3352394" cy="343290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3825133" y="1248669"/>
            <a:ext cx="3352394" cy="343290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667958" y="5685221"/>
            <a:ext cx="5290882" cy="694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</a:rPr>
              <a:t>입양카드에서 모든 정보를 확인할 수 있도록 </a:t>
            </a:r>
            <a:endParaRPr lang="ko-KR" altLang="en-US" sz="2000" b="1">
              <a:solidFill>
                <a:schemeClr val="accent4">
                  <a:lumMod val="75000"/>
                </a:schemeClr>
              </a:solidFill>
            </a:endParaRPr>
          </a:p>
          <a:p>
            <a:pPr lvl="0">
              <a:defRPr lang="ko-KR" altLang="en-US"/>
            </a:pPr>
            <a:r>
              <a:rPr lang="ko-KR" altLang="en-US" sz="2000" b="1">
                <a:solidFill>
                  <a:schemeClr val="accent4">
                    <a:lumMod val="75000"/>
                  </a:schemeClr>
                </a:solidFill>
              </a:rPr>
              <a:t>데이터 베이스 설계</a:t>
            </a:r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</a:rPr>
              <a:t>!</a:t>
            </a:r>
            <a:endParaRPr lang="ko-KR" altLang="en-US" sz="2000" b="1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99" name="그래픽 98" descr="개집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92638" y="6056264"/>
            <a:ext cx="801735" cy="801735"/>
          </a:xfrm>
          <a:prstGeom prst="rect">
            <a:avLst/>
          </a:prstGeom>
        </p:spPr>
      </p:pic>
      <p:sp>
        <p:nvSpPr>
          <p:cNvPr id="100" name="하트 12"/>
          <p:cNvSpPr/>
          <p:nvPr/>
        </p:nvSpPr>
        <p:spPr>
          <a:xfrm rot="2498167">
            <a:off x="590242" y="250341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하트 12"/>
          <p:cNvSpPr/>
          <p:nvPr/>
        </p:nvSpPr>
        <p:spPr>
          <a:xfrm rot="19663110">
            <a:off x="175280" y="138623"/>
            <a:ext cx="467719" cy="545190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" name="하트 12"/>
          <p:cNvSpPr/>
          <p:nvPr/>
        </p:nvSpPr>
        <p:spPr>
          <a:xfrm rot="2498167">
            <a:off x="11704067" y="5757061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04" name="직선 연결선 103"/>
          <p:cNvCxnSpPr/>
          <p:nvPr/>
        </p:nvCxnSpPr>
        <p:spPr>
          <a:xfrm>
            <a:off x="675438" y="995398"/>
            <a:ext cx="3469842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9A4659-08B1-7056-DAA3-3FC81F7BFD30}"/>
              </a:ext>
            </a:extLst>
          </p:cNvPr>
          <p:cNvSpPr txBox="1"/>
          <p:nvPr/>
        </p:nvSpPr>
        <p:spPr>
          <a:xfrm>
            <a:off x="610554" y="471730"/>
            <a:ext cx="6585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rgbClr val="24292F"/>
                </a:solidFill>
                <a:effectLst/>
                <a:latin typeface="-apple-system"/>
              </a:rPr>
              <a:t>2. </a:t>
            </a:r>
            <a:r>
              <a:rPr lang="ko-KR" altLang="en-US" sz="2800" b="1" i="0" dirty="0">
                <a:solidFill>
                  <a:srgbClr val="24292F"/>
                </a:solidFill>
                <a:effectLst/>
                <a:latin typeface="-apple-system"/>
              </a:rPr>
              <a:t>데이터 베이스 설계 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AE7D6A0-F563-5250-B1D9-1C4686D70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47230"/>
              </p:ext>
            </p:extLst>
          </p:nvPr>
        </p:nvGraphicFramePr>
        <p:xfrm>
          <a:off x="715025" y="1439302"/>
          <a:ext cx="1273193" cy="1989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3193">
                  <a:extLst>
                    <a:ext uri="{9D8B030D-6E8A-4147-A177-3AD203B41FA5}">
                      <a16:colId xmlns:a16="http://schemas.microsoft.com/office/drawing/2014/main" val="3059980323"/>
                    </a:ext>
                  </a:extLst>
                </a:gridCol>
              </a:tblGrid>
              <a:tr h="340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VET_CODE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531082"/>
                  </a:ext>
                </a:extLst>
              </a:tr>
              <a:tr h="16491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VET_NAME</a:t>
                      </a:r>
                    </a:p>
                    <a:p>
                      <a:pPr latinLnBrk="1"/>
                      <a:r>
                        <a:rPr lang="en-US" altLang="ko-KR" sz="1600" dirty="0"/>
                        <a:t>VET_NUM</a:t>
                      </a:r>
                    </a:p>
                    <a:p>
                      <a:pPr latinLnBrk="1"/>
                      <a:r>
                        <a:rPr lang="en-US" altLang="ko-KR" sz="1600" dirty="0"/>
                        <a:t>VET_ADDR</a:t>
                      </a:r>
                      <a:endParaRPr lang="ko-KR" altLang="en-US" sz="1600" dirty="0"/>
                    </a:p>
                    <a:p>
                      <a:pPr latinLnBrk="1"/>
                      <a:r>
                        <a:rPr lang="en-US" altLang="ko-KR" sz="1600" dirty="0"/>
                        <a:t>VET_LOC</a:t>
                      </a:r>
                    </a:p>
                    <a:p>
                      <a:pPr latinLnBrk="1"/>
                      <a:r>
                        <a:rPr lang="en-US" altLang="ko-KR" sz="1600" dirty="0"/>
                        <a:t>VET_LNUM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941151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FAB82A2-B7F6-AB3F-345B-B3ED3B49D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680449"/>
              </p:ext>
            </p:extLst>
          </p:nvPr>
        </p:nvGraphicFramePr>
        <p:xfrm>
          <a:off x="846237" y="4410847"/>
          <a:ext cx="14145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585">
                  <a:extLst>
                    <a:ext uri="{9D8B030D-6E8A-4147-A177-3AD203B41FA5}">
                      <a16:colId xmlns:a16="http://schemas.microsoft.com/office/drawing/2014/main" val="2551994992"/>
                    </a:ext>
                  </a:extLst>
                </a:gridCol>
              </a:tblGrid>
              <a:tr h="1714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DGN_CODE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272277"/>
                  </a:ext>
                </a:extLst>
              </a:tr>
              <a:tr h="3517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DGN-NAME</a:t>
                      </a:r>
                    </a:p>
                    <a:p>
                      <a:pPr latinLnBrk="1"/>
                      <a:r>
                        <a:rPr lang="en-US" altLang="ko-KR" sz="1600" dirty="0"/>
                        <a:t>DGN_COST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438390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DCE55FAF-FCE8-7203-5519-8247689B5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673782"/>
              </p:ext>
            </p:extLst>
          </p:nvPr>
        </p:nvGraphicFramePr>
        <p:xfrm>
          <a:off x="4537144" y="2245360"/>
          <a:ext cx="1849526" cy="2019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9526">
                  <a:extLst>
                    <a:ext uri="{9D8B030D-6E8A-4147-A177-3AD203B41FA5}">
                      <a16:colId xmlns:a16="http://schemas.microsoft.com/office/drawing/2014/main" val="3059980323"/>
                    </a:ext>
                  </a:extLst>
                </a:gridCol>
              </a:tblGrid>
              <a:tr h="3532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ADT_NUM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531082"/>
                  </a:ext>
                </a:extLst>
              </a:tr>
              <a:tr h="166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ANIMAL_NUM(FK)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ADT_CNUM(FK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/>
                        <a:t>DGN_TYPE(FK)</a:t>
                      </a:r>
                    </a:p>
                    <a:p>
                      <a:pPr latinLnBrk="1"/>
                      <a:r>
                        <a:rPr lang="en-US" altLang="ko-KR" sz="1600" dirty="0"/>
                        <a:t>ADT_COUNT</a:t>
                      </a:r>
                    </a:p>
                    <a:p>
                      <a:pPr latinLnBrk="1"/>
                      <a:r>
                        <a:rPr lang="en-US" altLang="ko-KR" sz="1600" dirty="0"/>
                        <a:t>ADT_DATE</a:t>
                      </a:r>
                    </a:p>
                    <a:p>
                      <a:pPr latinLnBrk="1"/>
                      <a:r>
                        <a:rPr lang="en-US" altLang="ko-KR" sz="1600" dirty="0"/>
                        <a:t>ADT_LIMIT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941151"/>
                  </a:ext>
                </a:extLst>
              </a:tr>
            </a:tbl>
          </a:graphicData>
        </a:graphic>
      </p:graphicFrame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538372BE-C4FD-944E-FC58-FAD7E946E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316761"/>
              </p:ext>
            </p:extLst>
          </p:nvPr>
        </p:nvGraphicFramePr>
        <p:xfrm>
          <a:off x="2457770" y="2685012"/>
          <a:ext cx="1595003" cy="11492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003">
                  <a:extLst>
                    <a:ext uri="{9D8B030D-6E8A-4147-A177-3AD203B41FA5}">
                      <a16:colId xmlns:a16="http://schemas.microsoft.com/office/drawing/2014/main" val="4109545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DGN_TYPE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11633"/>
                  </a:ext>
                </a:extLst>
              </a:tr>
              <a:tr h="778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VET_CODE(FK)</a:t>
                      </a:r>
                    </a:p>
                    <a:p>
                      <a:pPr latinLnBrk="1"/>
                      <a:r>
                        <a:rPr lang="en-US" altLang="ko-KR" sz="1600" dirty="0"/>
                        <a:t>DGN_CODE(FK)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58949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7023454A-FB3C-324C-197F-D7636110A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40777"/>
              </p:ext>
            </p:extLst>
          </p:nvPr>
        </p:nvGraphicFramePr>
        <p:xfrm>
          <a:off x="7050681" y="1322462"/>
          <a:ext cx="1981546" cy="2010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546">
                  <a:extLst>
                    <a:ext uri="{9D8B030D-6E8A-4147-A177-3AD203B41FA5}">
                      <a16:colId xmlns:a16="http://schemas.microsoft.com/office/drawing/2014/main" val="3059980323"/>
                    </a:ext>
                  </a:extLst>
                </a:gridCol>
              </a:tblGrid>
              <a:tr h="33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ADT_CNUM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531082"/>
                  </a:ext>
                </a:extLst>
              </a:tr>
              <a:tr h="16750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ID_NUM(FK)</a:t>
                      </a:r>
                    </a:p>
                    <a:p>
                      <a:pPr latinLnBrk="1"/>
                      <a:r>
                        <a:rPr lang="en-US" altLang="ko-KR" sz="1600" dirty="0"/>
                        <a:t>NOTC_NUM(FK)</a:t>
                      </a:r>
                    </a:p>
                    <a:p>
                      <a:pPr latinLnBrk="1"/>
                      <a:r>
                        <a:rPr lang="en-US" altLang="ko-KR" sz="1600" dirty="0"/>
                        <a:t>ADT_NAME</a:t>
                      </a:r>
                    </a:p>
                    <a:p>
                      <a:pPr latinLnBrk="1"/>
                      <a:r>
                        <a:rPr lang="en-US" altLang="ko-KR" sz="1600" dirty="0"/>
                        <a:t>ADT_CDATE</a:t>
                      </a:r>
                      <a:endParaRPr lang="ko-KR" altLang="en-US" sz="1600" dirty="0"/>
                    </a:p>
                    <a:p>
                      <a:pPr latinLnBrk="1"/>
                      <a:r>
                        <a:rPr lang="en-US" altLang="ko-KR" sz="1600" dirty="0"/>
                        <a:t>ADT_BIRTH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941151"/>
                  </a:ext>
                </a:extLst>
              </a:tr>
            </a:tbl>
          </a:graphicData>
        </a:graphic>
      </p:graphicFrame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0F556B4F-E1C8-5E1A-14C1-FF16B6ACB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23366"/>
              </p:ext>
            </p:extLst>
          </p:nvPr>
        </p:nvGraphicFramePr>
        <p:xfrm>
          <a:off x="9517080" y="4052063"/>
          <a:ext cx="1595003" cy="191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003">
                  <a:extLst>
                    <a:ext uri="{9D8B030D-6E8A-4147-A177-3AD203B41FA5}">
                      <a16:colId xmlns:a16="http://schemas.microsoft.com/office/drawing/2014/main" val="3059980323"/>
                    </a:ext>
                  </a:extLst>
                </a:gridCol>
              </a:tblGrid>
              <a:tr h="335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ID_NUM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531082"/>
                  </a:ext>
                </a:extLst>
              </a:tr>
              <a:tr h="15455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H_NAME</a:t>
                      </a:r>
                    </a:p>
                    <a:p>
                      <a:pPr latinLnBrk="1"/>
                      <a:r>
                        <a:rPr lang="en-US" altLang="ko-KR" dirty="0"/>
                        <a:t>H_ADDR</a:t>
                      </a:r>
                    </a:p>
                    <a:p>
                      <a:pPr latinLnBrk="1"/>
                      <a:r>
                        <a:rPr lang="en-US" altLang="ko-KR" dirty="0"/>
                        <a:t>H_EMAIL</a:t>
                      </a:r>
                    </a:p>
                    <a:p>
                      <a:pPr latinLnBrk="1"/>
                      <a:r>
                        <a:rPr lang="en-US" altLang="ko-KR" dirty="0"/>
                        <a:t>H_NUM</a:t>
                      </a:r>
                    </a:p>
                    <a:p>
                      <a:pPr latinLnBrk="1"/>
                      <a:r>
                        <a:rPr lang="en-US" altLang="ko-KR" dirty="0"/>
                        <a:t>H_ACCOUNT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94115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72956D5-8C0F-7103-09B6-5A42F227AEC2}"/>
              </a:ext>
            </a:extLst>
          </p:cNvPr>
          <p:cNvSpPr txBox="1"/>
          <p:nvPr/>
        </p:nvSpPr>
        <p:spPr>
          <a:xfrm>
            <a:off x="4515443" y="1861603"/>
            <a:ext cx="152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Adoption card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43E97-B127-E5E3-AF63-697617D26207}"/>
              </a:ext>
            </a:extLst>
          </p:cNvPr>
          <p:cNvSpPr txBox="1"/>
          <p:nvPr/>
        </p:nvSpPr>
        <p:spPr>
          <a:xfrm>
            <a:off x="6941696" y="953130"/>
            <a:ext cx="1681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+mj-lt"/>
              </a:rPr>
              <a:t>Adopted animal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C1545-1DDB-1F80-0EE9-43302AE3783F}"/>
              </a:ext>
            </a:extLst>
          </p:cNvPr>
          <p:cNvSpPr txBox="1"/>
          <p:nvPr/>
        </p:nvSpPr>
        <p:spPr>
          <a:xfrm>
            <a:off x="9426506" y="3697086"/>
            <a:ext cx="1013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Adopter</a:t>
            </a:r>
            <a:r>
              <a:rPr lang="ko-KR" altLang="en-US" sz="1600" dirty="0">
                <a:latin typeface="+mj-lt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90B59-7374-AB12-F0BF-03354B1CD9BB}"/>
              </a:ext>
            </a:extLst>
          </p:cNvPr>
          <p:cNvSpPr txBox="1"/>
          <p:nvPr/>
        </p:nvSpPr>
        <p:spPr>
          <a:xfrm>
            <a:off x="9716468" y="623955"/>
            <a:ext cx="1906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+mj-lt"/>
              </a:rPr>
              <a:t>NOTED ANIMAL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AF4641-B66E-EA4B-DCD3-2DDA6F0604AD}"/>
              </a:ext>
            </a:extLst>
          </p:cNvPr>
          <p:cNvSpPr txBox="1"/>
          <p:nvPr/>
        </p:nvSpPr>
        <p:spPr>
          <a:xfrm>
            <a:off x="6966088" y="3868212"/>
            <a:ext cx="1981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+mj-lt"/>
              </a:rPr>
              <a:t>Animal registration </a:t>
            </a:r>
            <a:endParaRPr lang="ko-KR" altLang="en-US" sz="1600" dirty="0">
              <a:latin typeface="+mj-lt"/>
            </a:endParaRPr>
          </a:p>
        </p:txBody>
      </p: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D468C015-67F4-F1F9-8BFA-704E9B4A0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07001"/>
              </p:ext>
            </p:extLst>
          </p:nvPr>
        </p:nvGraphicFramePr>
        <p:xfrm>
          <a:off x="7020155" y="4237544"/>
          <a:ext cx="1849525" cy="1888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9525">
                  <a:extLst>
                    <a:ext uri="{9D8B030D-6E8A-4147-A177-3AD203B41FA5}">
                      <a16:colId xmlns:a16="http://schemas.microsoft.com/office/drawing/2014/main" val="3059980323"/>
                    </a:ext>
                  </a:extLst>
                </a:gridCol>
              </a:tblGrid>
              <a:tr h="2575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ANIMAL_NUM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531082"/>
                  </a:ext>
                </a:extLst>
              </a:tr>
              <a:tr h="15231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ANI_BREED</a:t>
                      </a:r>
                    </a:p>
                    <a:p>
                      <a:pPr latinLnBrk="1"/>
                      <a:r>
                        <a:rPr lang="en-US" altLang="ko-KR" dirty="0"/>
                        <a:t>ANI_HAIR</a:t>
                      </a:r>
                      <a:endParaRPr lang="ko-KR" altLang="en-US" dirty="0" err="1"/>
                    </a:p>
                    <a:p>
                      <a:pPr latinLnBrk="1"/>
                      <a:r>
                        <a:rPr lang="en-US" altLang="ko-KR" dirty="0"/>
                        <a:t>ANI_NAME</a:t>
                      </a:r>
                      <a:endParaRPr lang="ko-KR" altLang="en-US" dirty="0"/>
                    </a:p>
                    <a:p>
                      <a:pPr latinLnBrk="1"/>
                      <a:r>
                        <a:rPr lang="en-US" altLang="ko-KR" dirty="0"/>
                        <a:t>ANI-DATE</a:t>
                      </a:r>
                      <a:endParaRPr lang="ko-KR" altLang="en-US" dirty="0"/>
                    </a:p>
                    <a:p>
                      <a:pPr latinLnBrk="1"/>
                      <a:r>
                        <a:rPr lang="en-US" altLang="ko-KR" dirty="0"/>
                        <a:t>ANI_BIRTH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941151"/>
                  </a:ext>
                </a:extLst>
              </a:tr>
            </a:tbl>
          </a:graphicData>
        </a:graphic>
      </p:graphicFrame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13F01EAD-3239-3E25-E51F-4BEDE1F6C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685211"/>
              </p:ext>
            </p:extLst>
          </p:nvPr>
        </p:nvGraphicFramePr>
        <p:xfrm>
          <a:off x="9474545" y="1004092"/>
          <a:ext cx="1626855" cy="2010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6855">
                  <a:extLst>
                    <a:ext uri="{9D8B030D-6E8A-4147-A177-3AD203B41FA5}">
                      <a16:colId xmlns:a16="http://schemas.microsoft.com/office/drawing/2014/main" val="3059980323"/>
                    </a:ext>
                  </a:extLst>
                </a:gridCol>
              </a:tblGrid>
              <a:tr h="3346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NOTC_NUM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531082"/>
                  </a:ext>
                </a:extLst>
              </a:tr>
              <a:tr h="1675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NOTC_BREED</a:t>
                      </a:r>
                    </a:p>
                    <a:p>
                      <a:pPr latinLnBrk="1"/>
                      <a:r>
                        <a:rPr lang="en-US" altLang="ko-KR" sz="1600" dirty="0"/>
                        <a:t>NOTC_LOC</a:t>
                      </a:r>
                    </a:p>
                    <a:p>
                      <a:pPr latinLnBrk="1"/>
                      <a:r>
                        <a:rPr lang="en-US" altLang="ko-KR" sz="1600" dirty="0"/>
                        <a:t>NOTC_LOOK</a:t>
                      </a:r>
                      <a:endParaRPr lang="ko-KR" altLang="en-US" sz="1600" dirty="0"/>
                    </a:p>
                    <a:p>
                      <a:pPr latinLnBrk="1"/>
                      <a:r>
                        <a:rPr lang="en-US" altLang="ko-KR" sz="1600" dirty="0"/>
                        <a:t>NOTC_AGE</a:t>
                      </a:r>
                    </a:p>
                    <a:p>
                      <a:pPr latinLnBrk="1"/>
                      <a:r>
                        <a:rPr lang="en-US" altLang="ko-KR" sz="1600" dirty="0"/>
                        <a:t>NOTC_SPECIAL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94115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9BBDD6F-C062-F4B6-EDB6-9C2D84492570}"/>
              </a:ext>
            </a:extLst>
          </p:cNvPr>
          <p:cNvSpPr txBox="1"/>
          <p:nvPr/>
        </p:nvSpPr>
        <p:spPr>
          <a:xfrm>
            <a:off x="2457770" y="2312514"/>
            <a:ext cx="1668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+mj-lt"/>
              </a:rPr>
              <a:t>Medical records</a:t>
            </a:r>
            <a:endParaRPr lang="ko-KR" altLang="en-US" sz="16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5333E8-1BD7-F148-6967-A83993C515CD}"/>
              </a:ext>
            </a:extLst>
          </p:cNvPr>
          <p:cNvSpPr txBox="1"/>
          <p:nvPr/>
        </p:nvSpPr>
        <p:spPr>
          <a:xfrm>
            <a:off x="800726" y="403612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+mj-lt"/>
              </a:rPr>
              <a:t>Diagnosis</a:t>
            </a:r>
            <a:endParaRPr lang="ko-KR" altLang="en-US" sz="16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82FC72-C2F0-F907-9F12-2194B6D7CF46}"/>
              </a:ext>
            </a:extLst>
          </p:cNvPr>
          <p:cNvSpPr txBox="1"/>
          <p:nvPr/>
        </p:nvSpPr>
        <p:spPr>
          <a:xfrm>
            <a:off x="667958" y="1054247"/>
            <a:ext cx="1662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+mj-lt"/>
              </a:rPr>
              <a:t>Veterinary clinic</a:t>
            </a:r>
            <a:endParaRPr lang="ko-KR" altLang="en-US" sz="1600" dirty="0">
              <a:latin typeface="+mj-lt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673B0A1-43B6-C1DF-ED50-1AF595EE3927}"/>
              </a:ext>
            </a:extLst>
          </p:cNvPr>
          <p:cNvCxnSpPr>
            <a:cxnSpLocks/>
            <a:stCxn id="2" idx="2"/>
            <a:endCxn id="7" idx="1"/>
          </p:cNvCxnSpPr>
          <p:nvPr/>
        </p:nvCxnSpPr>
        <p:spPr>
          <a:xfrm rot="5400000" flipH="1" flipV="1">
            <a:off x="1820009" y="2791240"/>
            <a:ext cx="169371" cy="1106149"/>
          </a:xfrm>
          <a:prstGeom prst="bentConnector4">
            <a:avLst>
              <a:gd name="adj1" fmla="val -134970"/>
              <a:gd name="adj2" fmla="val 78775"/>
            </a:avLst>
          </a:prstGeom>
          <a:ln w="28575">
            <a:solidFill>
              <a:schemeClr val="tx1"/>
            </a:solidFill>
            <a:prstDash val="lg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8726D58-CC01-54AF-8EBC-902CF27C3994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 flipV="1">
            <a:off x="2260822" y="3834246"/>
            <a:ext cx="994449" cy="1033801"/>
          </a:xfrm>
          <a:prstGeom prst="bentConnector2">
            <a:avLst/>
          </a:prstGeom>
          <a:ln w="28575">
            <a:solidFill>
              <a:schemeClr val="tx1"/>
            </a:solidFill>
            <a:prstDash val="lgDash"/>
            <a:headEnd type="none" w="sm" len="sm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650784F-FF26-605A-54D1-8645A85F1B3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052773" y="3255101"/>
            <a:ext cx="484371" cy="45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lgDash"/>
            <a:headEnd type="none" w="sm" len="sm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59F42151-CFBD-B6F9-2427-8603F627820B}"/>
              </a:ext>
            </a:extLst>
          </p:cNvPr>
          <p:cNvCxnSpPr>
            <a:cxnSpLocks/>
            <a:stCxn id="21" idx="1"/>
            <a:endCxn id="9" idx="3"/>
          </p:cNvCxnSpPr>
          <p:nvPr/>
        </p:nvCxnSpPr>
        <p:spPr>
          <a:xfrm rot="10800000" flipV="1">
            <a:off x="9032227" y="2009245"/>
            <a:ext cx="442318" cy="3183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lgDash"/>
            <a:headEnd type="none" w="sm" len="sm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9A72F459-12E2-626F-FD4F-9517304CA9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98711" y="2358282"/>
            <a:ext cx="781961" cy="9071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lgDash"/>
            <a:headEnd type="none" w="sm" len="sm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009F838-B082-E15A-EE96-1D53E616DF02}"/>
              </a:ext>
            </a:extLst>
          </p:cNvPr>
          <p:cNvCxnSpPr>
            <a:cxnSpLocks/>
            <a:stCxn id="20" idx="1"/>
            <a:endCxn id="5" idx="2"/>
          </p:cNvCxnSpPr>
          <p:nvPr/>
        </p:nvCxnSpPr>
        <p:spPr>
          <a:xfrm rot="10800000">
            <a:off x="5461907" y="4264842"/>
            <a:ext cx="1558248" cy="917170"/>
          </a:xfrm>
          <a:prstGeom prst="bentConnector2">
            <a:avLst/>
          </a:prstGeom>
          <a:ln w="28575">
            <a:solidFill>
              <a:schemeClr val="tx1"/>
            </a:solidFill>
            <a:prstDash val="lgDash"/>
            <a:headEnd type="none" w="sm" len="sm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86F2DD44-390A-6716-6911-9E247C52EF76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H="1" flipV="1">
            <a:off x="8041454" y="3332820"/>
            <a:ext cx="3070629" cy="1674913"/>
          </a:xfrm>
          <a:prstGeom prst="bentConnector4">
            <a:avLst>
              <a:gd name="adj1" fmla="val -7445"/>
              <a:gd name="adj2" fmla="val 78529"/>
            </a:avLst>
          </a:prstGeom>
          <a:ln w="28575">
            <a:solidFill>
              <a:schemeClr val="tx1"/>
            </a:solidFill>
            <a:prstDash val="lgDash"/>
            <a:headEnd type="none" w="sm" len="sm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C5A7BE-2495-DF09-A8BD-C1BFF20E61B9}"/>
              </a:ext>
            </a:extLst>
          </p:cNvPr>
          <p:cNvSpPr txBox="1"/>
          <p:nvPr/>
        </p:nvSpPr>
        <p:spPr>
          <a:xfrm>
            <a:off x="720815" y="5641281"/>
            <a:ext cx="41970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</a:rPr>
              <a:t>* 한글 </a:t>
            </a:r>
            <a:r>
              <a:rPr lang="en-US" altLang="ko-KR" sz="1800" b="1" i="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</a:rPr>
              <a:t>-&gt; </a:t>
            </a:r>
            <a:r>
              <a:rPr lang="ko-KR" altLang="en-US" sz="1800" b="1" i="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</a:rPr>
              <a:t>영어</a:t>
            </a:r>
            <a:r>
              <a:rPr lang="en-US" altLang="ko-KR" sz="1800" b="1" i="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</a:rPr>
              <a:t> </a:t>
            </a:r>
          </a:p>
          <a:p>
            <a:r>
              <a:rPr lang="ko-KR" altLang="en-US" sz="1800" b="1" i="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</a:rPr>
              <a:t>알아보기 쉽게</a:t>
            </a:r>
            <a:r>
              <a:rPr lang="en-US" altLang="ko-KR" sz="1800" b="1" i="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</a:rPr>
              <a:t> </a:t>
            </a:r>
            <a:r>
              <a:rPr lang="ko-KR" altLang="en-US" sz="1800" b="1" i="0" dirty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</a:rPr>
              <a:t>컬럼이름 정하기 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6" name="그래픽 25" descr="개집 단색으로 채워진">
            <a:extLst>
              <a:ext uri="{FF2B5EF4-FFF2-40B4-BE49-F238E27FC236}">
                <a16:creationId xmlns:a16="http://schemas.microsoft.com/office/drawing/2014/main" id="{3D7654E8-3367-20B5-F9DE-CE9EF8AEA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2638" y="6056264"/>
            <a:ext cx="801735" cy="801735"/>
          </a:xfrm>
          <a:prstGeom prst="rect">
            <a:avLst/>
          </a:prstGeom>
        </p:spPr>
      </p:pic>
      <p:sp>
        <p:nvSpPr>
          <p:cNvPr id="27" name="하트 12">
            <a:extLst>
              <a:ext uri="{FF2B5EF4-FFF2-40B4-BE49-F238E27FC236}">
                <a16:creationId xmlns:a16="http://schemas.microsoft.com/office/drawing/2014/main" id="{6B77C03E-1134-459C-5409-AFA7DA456C8E}"/>
              </a:ext>
            </a:extLst>
          </p:cNvPr>
          <p:cNvSpPr/>
          <p:nvPr/>
        </p:nvSpPr>
        <p:spPr>
          <a:xfrm rot="2498167">
            <a:off x="590242" y="250341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하트 12">
            <a:extLst>
              <a:ext uri="{FF2B5EF4-FFF2-40B4-BE49-F238E27FC236}">
                <a16:creationId xmlns:a16="http://schemas.microsoft.com/office/drawing/2014/main" id="{B5E0666D-B036-FE3B-7E37-7DB38993FF41}"/>
              </a:ext>
            </a:extLst>
          </p:cNvPr>
          <p:cNvSpPr/>
          <p:nvPr/>
        </p:nvSpPr>
        <p:spPr>
          <a:xfrm rot="19663110">
            <a:off x="175280" y="138623"/>
            <a:ext cx="467719" cy="545190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하트 12">
            <a:extLst>
              <a:ext uri="{FF2B5EF4-FFF2-40B4-BE49-F238E27FC236}">
                <a16:creationId xmlns:a16="http://schemas.microsoft.com/office/drawing/2014/main" id="{2F5D09B6-6936-A7B9-B7B2-94C93B93EA45}"/>
              </a:ext>
            </a:extLst>
          </p:cNvPr>
          <p:cNvSpPr/>
          <p:nvPr/>
        </p:nvSpPr>
        <p:spPr>
          <a:xfrm rot="2498167">
            <a:off x="11704067" y="5757061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12">
            <a:extLst>
              <a:ext uri="{FF2B5EF4-FFF2-40B4-BE49-F238E27FC236}">
                <a16:creationId xmlns:a16="http://schemas.microsoft.com/office/drawing/2014/main" id="{93E72BE1-F80F-FCFC-6038-6449F7E69F6C}"/>
              </a:ext>
            </a:extLst>
          </p:cNvPr>
          <p:cNvSpPr/>
          <p:nvPr/>
        </p:nvSpPr>
        <p:spPr>
          <a:xfrm rot="19663110">
            <a:off x="11289105" y="5645343"/>
            <a:ext cx="467719" cy="545190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27FC830-F6BE-0981-7F9B-76078E2A708D}"/>
              </a:ext>
            </a:extLst>
          </p:cNvPr>
          <p:cNvCxnSpPr/>
          <p:nvPr/>
        </p:nvCxnSpPr>
        <p:spPr>
          <a:xfrm>
            <a:off x="675438" y="995398"/>
            <a:ext cx="3469842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4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E8C8A3-D5CA-B4B8-07B5-15A1BD719337}"/>
              </a:ext>
            </a:extLst>
          </p:cNvPr>
          <p:cNvSpPr txBox="1"/>
          <p:nvPr/>
        </p:nvSpPr>
        <p:spPr>
          <a:xfrm>
            <a:off x="675438" y="1883901"/>
            <a:ext cx="5653138" cy="2895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우선 옆에서 보여지듯이 테이블 간의 관계를 설정하고</a:t>
            </a:r>
            <a:endParaRPr lang="en-US" altLang="ko-KR" b="1" dirty="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FOREIGN KEY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를 구성하였습니다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 최종적으로 입양 카드에 모든 데이터를 담아 정보 조회를 가능하게 하였고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, SQL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문을 통해 일정 조건 내에서의 결과를 도출 할 수 있었습니다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AB6E4C-0A2E-3868-F7BA-F255CF8CE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547" y="421569"/>
            <a:ext cx="4618120" cy="6035563"/>
          </a:xfrm>
          <a:prstGeom prst="rect">
            <a:avLst/>
          </a:prstGeom>
        </p:spPr>
      </p:pic>
      <p:pic>
        <p:nvPicPr>
          <p:cNvPr id="15" name="그래픽 14" descr="개집 단색으로 채워진">
            <a:extLst>
              <a:ext uri="{FF2B5EF4-FFF2-40B4-BE49-F238E27FC236}">
                <a16:creationId xmlns:a16="http://schemas.microsoft.com/office/drawing/2014/main" id="{3A0ED04B-8427-D657-BEFF-AAE93E9AA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92638" y="6056264"/>
            <a:ext cx="801735" cy="801735"/>
          </a:xfrm>
          <a:prstGeom prst="rect">
            <a:avLst/>
          </a:prstGeom>
        </p:spPr>
      </p:pic>
      <p:sp>
        <p:nvSpPr>
          <p:cNvPr id="18" name="하트 12">
            <a:extLst>
              <a:ext uri="{FF2B5EF4-FFF2-40B4-BE49-F238E27FC236}">
                <a16:creationId xmlns:a16="http://schemas.microsoft.com/office/drawing/2014/main" id="{4146834A-F385-25F1-3088-8BCAB83C789A}"/>
              </a:ext>
            </a:extLst>
          </p:cNvPr>
          <p:cNvSpPr/>
          <p:nvPr/>
        </p:nvSpPr>
        <p:spPr>
          <a:xfrm rot="2498167">
            <a:off x="590242" y="250341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2">
            <a:extLst>
              <a:ext uri="{FF2B5EF4-FFF2-40B4-BE49-F238E27FC236}">
                <a16:creationId xmlns:a16="http://schemas.microsoft.com/office/drawing/2014/main" id="{A3FD2E06-7A5A-31CB-AAB3-A55C12D0BDDA}"/>
              </a:ext>
            </a:extLst>
          </p:cNvPr>
          <p:cNvSpPr/>
          <p:nvPr/>
        </p:nvSpPr>
        <p:spPr>
          <a:xfrm rot="19663110">
            <a:off x="175280" y="138623"/>
            <a:ext cx="467719" cy="545190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A4659-08B1-7056-DAA3-3FC81F7BFD30}"/>
              </a:ext>
            </a:extLst>
          </p:cNvPr>
          <p:cNvSpPr txBox="1"/>
          <p:nvPr/>
        </p:nvSpPr>
        <p:spPr>
          <a:xfrm>
            <a:off x="675438" y="472178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rgbClr val="24292F"/>
                </a:solidFill>
                <a:effectLst/>
                <a:latin typeface="-apple-system"/>
              </a:rPr>
              <a:t>3. </a:t>
            </a:r>
            <a:r>
              <a:rPr lang="ko-KR" altLang="en-US" sz="2800" b="1" i="0" dirty="0">
                <a:solidFill>
                  <a:srgbClr val="24292F"/>
                </a:solidFill>
                <a:effectLst/>
                <a:latin typeface="-apple-system"/>
              </a:rPr>
              <a:t>프로그래밍</a:t>
            </a:r>
          </a:p>
        </p:txBody>
      </p:sp>
      <p:sp>
        <p:nvSpPr>
          <p:cNvPr id="20" name="하트 12">
            <a:extLst>
              <a:ext uri="{FF2B5EF4-FFF2-40B4-BE49-F238E27FC236}">
                <a16:creationId xmlns:a16="http://schemas.microsoft.com/office/drawing/2014/main" id="{48C61584-0EE6-8FD3-BE23-950DDDF45CA8}"/>
              </a:ext>
            </a:extLst>
          </p:cNvPr>
          <p:cNvSpPr/>
          <p:nvPr/>
        </p:nvSpPr>
        <p:spPr>
          <a:xfrm rot="2498167">
            <a:off x="11704067" y="5757061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하트 12">
            <a:extLst>
              <a:ext uri="{FF2B5EF4-FFF2-40B4-BE49-F238E27FC236}">
                <a16:creationId xmlns:a16="http://schemas.microsoft.com/office/drawing/2014/main" id="{DF762AAA-89CF-36B6-F166-9DAB2C3F2E9A}"/>
              </a:ext>
            </a:extLst>
          </p:cNvPr>
          <p:cNvSpPr/>
          <p:nvPr/>
        </p:nvSpPr>
        <p:spPr>
          <a:xfrm rot="19663110">
            <a:off x="11289105" y="5645343"/>
            <a:ext cx="467719" cy="545190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7CC551F-68E3-004A-307F-19D01A693637}"/>
              </a:ext>
            </a:extLst>
          </p:cNvPr>
          <p:cNvCxnSpPr/>
          <p:nvPr/>
        </p:nvCxnSpPr>
        <p:spPr>
          <a:xfrm>
            <a:off x="675438" y="995398"/>
            <a:ext cx="3469842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91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9A4659-08B1-7056-DAA3-3FC81F7BFD30}"/>
              </a:ext>
            </a:extLst>
          </p:cNvPr>
          <p:cNvSpPr txBox="1"/>
          <p:nvPr/>
        </p:nvSpPr>
        <p:spPr>
          <a:xfrm>
            <a:off x="201738" y="278515"/>
            <a:ext cx="3171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rgbClr val="24292F"/>
                </a:solidFill>
                <a:effectLst/>
                <a:latin typeface="-apple-system"/>
              </a:rPr>
              <a:t>3. </a:t>
            </a:r>
            <a:r>
              <a:rPr lang="ko-KR" altLang="en-US" sz="2800" b="1" i="0" dirty="0">
                <a:solidFill>
                  <a:srgbClr val="24292F"/>
                </a:solidFill>
                <a:effectLst/>
                <a:latin typeface="-apple-system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8C8A3-D5CA-B4B8-07B5-15A1BD719337}"/>
              </a:ext>
            </a:extLst>
          </p:cNvPr>
          <p:cNvSpPr txBox="1"/>
          <p:nvPr/>
        </p:nvSpPr>
        <p:spPr>
          <a:xfrm>
            <a:off x="833120" y="1022244"/>
            <a:ext cx="609600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SQL  1.  6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개월 이내 </a:t>
            </a:r>
            <a:r>
              <a:rPr lang="ko-KR" altLang="en-US" b="1" dirty="0" err="1">
                <a:solidFill>
                  <a:srgbClr val="24292F"/>
                </a:solidFill>
                <a:latin typeface="-apple-system"/>
              </a:rPr>
              <a:t>입양자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입양제한</a:t>
            </a:r>
            <a:endParaRPr lang="en-US" altLang="ko-KR" b="1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FC4B60-EB61-67E8-2C64-2AED9962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29" y="2025770"/>
            <a:ext cx="8157952" cy="4073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5B962-47D6-1A61-BFA7-1F77AB341249}"/>
              </a:ext>
            </a:extLst>
          </p:cNvPr>
          <p:cNvSpPr txBox="1"/>
          <p:nvPr/>
        </p:nvSpPr>
        <p:spPr>
          <a:xfrm>
            <a:off x="1452880" y="1554348"/>
            <a:ext cx="201168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&lt; 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쿼리 </a:t>
            </a:r>
            <a:r>
              <a:rPr lang="ko-KR" altLang="en-US" b="1" dirty="0" err="1">
                <a:solidFill>
                  <a:srgbClr val="24292F"/>
                </a:solidFill>
                <a:latin typeface="-apple-system"/>
              </a:rPr>
              <a:t>실행문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&gt;</a:t>
            </a:r>
          </a:p>
        </p:txBody>
      </p:sp>
      <p:pic>
        <p:nvPicPr>
          <p:cNvPr id="7" name="그래픽 6" descr="개집 단색으로 채워진">
            <a:extLst>
              <a:ext uri="{FF2B5EF4-FFF2-40B4-BE49-F238E27FC236}">
                <a16:creationId xmlns:a16="http://schemas.microsoft.com/office/drawing/2014/main" id="{AE802829-71E8-8ABC-E7BF-54EC33499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5027" y="103669"/>
            <a:ext cx="801735" cy="801735"/>
          </a:xfrm>
          <a:prstGeom prst="rect">
            <a:avLst/>
          </a:prstGeom>
        </p:spPr>
      </p:pic>
      <p:sp>
        <p:nvSpPr>
          <p:cNvPr id="8" name="하트 12">
            <a:extLst>
              <a:ext uri="{FF2B5EF4-FFF2-40B4-BE49-F238E27FC236}">
                <a16:creationId xmlns:a16="http://schemas.microsoft.com/office/drawing/2014/main" id="{40533EF4-6D7F-8144-20A4-66B33DB7D587}"/>
              </a:ext>
            </a:extLst>
          </p:cNvPr>
          <p:cNvSpPr/>
          <p:nvPr/>
        </p:nvSpPr>
        <p:spPr>
          <a:xfrm>
            <a:off x="3572361" y="11346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하트 12">
            <a:extLst>
              <a:ext uri="{FF2B5EF4-FFF2-40B4-BE49-F238E27FC236}">
                <a16:creationId xmlns:a16="http://schemas.microsoft.com/office/drawing/2014/main" id="{15FF8092-2502-4F31-2450-06E6CCFA083F}"/>
              </a:ext>
            </a:extLst>
          </p:cNvPr>
          <p:cNvSpPr/>
          <p:nvPr/>
        </p:nvSpPr>
        <p:spPr>
          <a:xfrm rot="1274828">
            <a:off x="11133935" y="5746050"/>
            <a:ext cx="829198" cy="92317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2">
            <a:extLst>
              <a:ext uri="{FF2B5EF4-FFF2-40B4-BE49-F238E27FC236}">
                <a16:creationId xmlns:a16="http://schemas.microsoft.com/office/drawing/2014/main" id="{0652A90A-2A20-4A20-409F-BE9F491C30B7}"/>
              </a:ext>
            </a:extLst>
          </p:cNvPr>
          <p:cNvSpPr/>
          <p:nvPr/>
        </p:nvSpPr>
        <p:spPr>
          <a:xfrm rot="611891">
            <a:off x="11198218" y="515681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하트 12">
            <a:extLst>
              <a:ext uri="{FF2B5EF4-FFF2-40B4-BE49-F238E27FC236}">
                <a16:creationId xmlns:a16="http://schemas.microsoft.com/office/drawing/2014/main" id="{604834D1-C1E2-BB51-B878-E95192C55F51}"/>
              </a:ext>
            </a:extLst>
          </p:cNvPr>
          <p:cNvSpPr/>
          <p:nvPr/>
        </p:nvSpPr>
        <p:spPr>
          <a:xfrm rot="18951760">
            <a:off x="10663270" y="5468201"/>
            <a:ext cx="467719" cy="545190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248DD87-093C-70F3-BB3C-ABDB02130392}"/>
              </a:ext>
            </a:extLst>
          </p:cNvPr>
          <p:cNvCxnSpPr>
            <a:cxnSpLocks/>
          </p:cNvCxnSpPr>
          <p:nvPr/>
        </p:nvCxnSpPr>
        <p:spPr>
          <a:xfrm>
            <a:off x="249317" y="778754"/>
            <a:ext cx="4210919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강아지 단색으로 채워진">
            <a:extLst>
              <a:ext uri="{FF2B5EF4-FFF2-40B4-BE49-F238E27FC236}">
                <a16:creationId xmlns:a16="http://schemas.microsoft.com/office/drawing/2014/main" id="{A2053564-0813-A43C-2589-A915170AF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717472" y="302977"/>
            <a:ext cx="591470" cy="5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9A4659-08B1-7056-DAA3-3FC81F7BFD30}"/>
              </a:ext>
            </a:extLst>
          </p:cNvPr>
          <p:cNvSpPr txBox="1"/>
          <p:nvPr/>
        </p:nvSpPr>
        <p:spPr>
          <a:xfrm>
            <a:off x="201738" y="278515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rgbClr val="24292F"/>
                </a:solidFill>
                <a:effectLst/>
                <a:latin typeface="-apple-system"/>
              </a:rPr>
              <a:t>3. </a:t>
            </a:r>
            <a:r>
              <a:rPr lang="ko-KR" altLang="en-US" sz="2800" b="1" i="0" dirty="0">
                <a:solidFill>
                  <a:srgbClr val="24292F"/>
                </a:solidFill>
                <a:effectLst/>
                <a:latin typeface="-apple-system"/>
              </a:rPr>
              <a:t>프로그래밍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F507E-9F3A-3D0A-E2D6-977F35B8E748}"/>
              </a:ext>
            </a:extLst>
          </p:cNvPr>
          <p:cNvSpPr txBox="1"/>
          <p:nvPr/>
        </p:nvSpPr>
        <p:spPr>
          <a:xfrm>
            <a:off x="1452880" y="1554348"/>
            <a:ext cx="201168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&lt; </a:t>
            </a:r>
            <a:r>
              <a:rPr lang="ko-KR" altLang="en-US" b="1" dirty="0" err="1">
                <a:solidFill>
                  <a:srgbClr val="24292F"/>
                </a:solidFill>
                <a:latin typeface="-apple-system"/>
              </a:rPr>
              <a:t>결과창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E30D5-A057-C52F-5F90-3BC4F581F8A5}"/>
              </a:ext>
            </a:extLst>
          </p:cNvPr>
          <p:cNvSpPr txBox="1"/>
          <p:nvPr/>
        </p:nvSpPr>
        <p:spPr>
          <a:xfrm>
            <a:off x="1765810" y="1965859"/>
            <a:ext cx="8406624" cy="732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6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개월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약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185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일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) 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신청 시점으로 부터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6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개월이 경과하지 않은 사람은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“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입양제한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”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이 걸리도록 프로그래밍한 값을 확인할 수 있다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CF4BEF-0AF4-7D97-9B61-0EC05061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88" y="2709768"/>
            <a:ext cx="8031851" cy="3207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1E5AB6-AC6B-2437-7EFD-153DF2AB9771}"/>
              </a:ext>
            </a:extLst>
          </p:cNvPr>
          <p:cNvSpPr txBox="1"/>
          <p:nvPr/>
        </p:nvSpPr>
        <p:spPr>
          <a:xfrm>
            <a:off x="833120" y="1022244"/>
            <a:ext cx="609600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SQL  1.  6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개월 이내 </a:t>
            </a:r>
            <a:r>
              <a:rPr lang="ko-KR" altLang="en-US" b="1" dirty="0" err="1">
                <a:solidFill>
                  <a:srgbClr val="24292F"/>
                </a:solidFill>
                <a:latin typeface="-apple-system"/>
              </a:rPr>
              <a:t>입양자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입양제한</a:t>
            </a:r>
            <a:endParaRPr lang="en-US" altLang="ko-KR" b="1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10" name="그래픽 9" descr="개집 단색으로 채워진">
            <a:extLst>
              <a:ext uri="{FF2B5EF4-FFF2-40B4-BE49-F238E27FC236}">
                <a16:creationId xmlns:a16="http://schemas.microsoft.com/office/drawing/2014/main" id="{C65F6C5A-F9C5-7B32-9A06-90A7328B4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5027" y="103669"/>
            <a:ext cx="801735" cy="801735"/>
          </a:xfrm>
          <a:prstGeom prst="rect">
            <a:avLst/>
          </a:prstGeom>
        </p:spPr>
      </p:pic>
      <p:sp>
        <p:nvSpPr>
          <p:cNvPr id="11" name="하트 12">
            <a:extLst>
              <a:ext uri="{FF2B5EF4-FFF2-40B4-BE49-F238E27FC236}">
                <a16:creationId xmlns:a16="http://schemas.microsoft.com/office/drawing/2014/main" id="{1A68E2EF-E418-2AFC-57EE-23DD18CE9AAA}"/>
              </a:ext>
            </a:extLst>
          </p:cNvPr>
          <p:cNvSpPr/>
          <p:nvPr/>
        </p:nvSpPr>
        <p:spPr>
          <a:xfrm>
            <a:off x="3572361" y="11346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30EA766-D024-AD31-BBF0-DF2965B97F66}"/>
              </a:ext>
            </a:extLst>
          </p:cNvPr>
          <p:cNvCxnSpPr>
            <a:cxnSpLocks/>
          </p:cNvCxnSpPr>
          <p:nvPr/>
        </p:nvCxnSpPr>
        <p:spPr>
          <a:xfrm>
            <a:off x="249317" y="778754"/>
            <a:ext cx="4210919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강아지 단색으로 채워진">
            <a:extLst>
              <a:ext uri="{FF2B5EF4-FFF2-40B4-BE49-F238E27FC236}">
                <a16:creationId xmlns:a16="http://schemas.microsoft.com/office/drawing/2014/main" id="{57EED2EE-E53F-831F-B77A-835860940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717472" y="302977"/>
            <a:ext cx="591470" cy="591470"/>
          </a:xfrm>
          <a:prstGeom prst="rect">
            <a:avLst/>
          </a:prstGeom>
        </p:spPr>
      </p:pic>
      <p:sp>
        <p:nvSpPr>
          <p:cNvPr id="14" name="하트 12">
            <a:extLst>
              <a:ext uri="{FF2B5EF4-FFF2-40B4-BE49-F238E27FC236}">
                <a16:creationId xmlns:a16="http://schemas.microsoft.com/office/drawing/2014/main" id="{E4155AC2-F8A2-DDBA-9B22-37E7921B6AC4}"/>
              </a:ext>
            </a:extLst>
          </p:cNvPr>
          <p:cNvSpPr/>
          <p:nvPr/>
        </p:nvSpPr>
        <p:spPr>
          <a:xfrm rot="1274828">
            <a:off x="11133935" y="5746050"/>
            <a:ext cx="829198" cy="92317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2">
            <a:extLst>
              <a:ext uri="{FF2B5EF4-FFF2-40B4-BE49-F238E27FC236}">
                <a16:creationId xmlns:a16="http://schemas.microsoft.com/office/drawing/2014/main" id="{ABE41C58-0BE3-9FAC-368D-514659834282}"/>
              </a:ext>
            </a:extLst>
          </p:cNvPr>
          <p:cNvSpPr/>
          <p:nvPr/>
        </p:nvSpPr>
        <p:spPr>
          <a:xfrm rot="611891">
            <a:off x="11198218" y="515681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2">
            <a:extLst>
              <a:ext uri="{FF2B5EF4-FFF2-40B4-BE49-F238E27FC236}">
                <a16:creationId xmlns:a16="http://schemas.microsoft.com/office/drawing/2014/main" id="{ECB78BEA-0AC4-A1FD-22F9-FC1FBE73F4F8}"/>
              </a:ext>
            </a:extLst>
          </p:cNvPr>
          <p:cNvSpPr/>
          <p:nvPr/>
        </p:nvSpPr>
        <p:spPr>
          <a:xfrm rot="18951760">
            <a:off x="10663270" y="5468201"/>
            <a:ext cx="467719" cy="545190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36AC69-A0A7-8943-4058-BBE383D0ACA4}"/>
              </a:ext>
            </a:extLst>
          </p:cNvPr>
          <p:cNvGrpSpPr/>
          <p:nvPr/>
        </p:nvGrpSpPr>
        <p:grpSpPr>
          <a:xfrm>
            <a:off x="7703002" y="3108029"/>
            <a:ext cx="1590040" cy="472310"/>
            <a:chOff x="9481002" y="954109"/>
            <a:chExt cx="1590040" cy="47231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1EBB7F5-A51B-3F44-FFA8-562211F3C638}"/>
                </a:ext>
              </a:extLst>
            </p:cNvPr>
            <p:cNvSpPr/>
            <p:nvPr/>
          </p:nvSpPr>
          <p:spPr>
            <a:xfrm>
              <a:off x="9481002" y="96531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6DDFDAA-5829-0D19-56BB-489DBBA95BB4}"/>
                </a:ext>
              </a:extLst>
            </p:cNvPr>
            <p:cNvSpPr/>
            <p:nvPr/>
          </p:nvSpPr>
          <p:spPr>
            <a:xfrm>
              <a:off x="9481002" y="96531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075BC7D-0919-04FA-3FAA-F60AED855772}"/>
                </a:ext>
              </a:extLst>
            </p:cNvPr>
            <p:cNvSpPr/>
            <p:nvPr/>
          </p:nvSpPr>
          <p:spPr>
            <a:xfrm>
              <a:off x="9481002" y="954109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79837EB-1B0F-4DE9-A9B4-7B4E0AC210A2}"/>
                </a:ext>
              </a:extLst>
            </p:cNvPr>
            <p:cNvSpPr/>
            <p:nvPr/>
          </p:nvSpPr>
          <p:spPr>
            <a:xfrm>
              <a:off x="9557202" y="99566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3D43D54-7462-4ED5-E75B-A7C1F822CECB}"/>
                </a:ext>
              </a:extLst>
            </p:cNvPr>
            <p:cNvSpPr/>
            <p:nvPr/>
          </p:nvSpPr>
          <p:spPr>
            <a:xfrm>
              <a:off x="9481002" y="99566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38E5E71-9BA1-D6AC-CE0C-3AA02F24DC1B}"/>
              </a:ext>
            </a:extLst>
          </p:cNvPr>
          <p:cNvGrpSpPr/>
          <p:nvPr/>
        </p:nvGrpSpPr>
        <p:grpSpPr>
          <a:xfrm>
            <a:off x="7703002" y="4077246"/>
            <a:ext cx="1590040" cy="472310"/>
            <a:chOff x="9481002" y="954109"/>
            <a:chExt cx="1590040" cy="47231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D66CDAC-3841-FDC4-2B1E-7B723F0E0BCB}"/>
                </a:ext>
              </a:extLst>
            </p:cNvPr>
            <p:cNvSpPr/>
            <p:nvPr/>
          </p:nvSpPr>
          <p:spPr>
            <a:xfrm>
              <a:off x="9481002" y="96531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F047188-51A2-64A2-7140-57D795189F05}"/>
                </a:ext>
              </a:extLst>
            </p:cNvPr>
            <p:cNvSpPr/>
            <p:nvPr/>
          </p:nvSpPr>
          <p:spPr>
            <a:xfrm>
              <a:off x="9481002" y="96531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11E5584-33EB-4C55-5A8C-5177C4913968}"/>
                </a:ext>
              </a:extLst>
            </p:cNvPr>
            <p:cNvSpPr/>
            <p:nvPr/>
          </p:nvSpPr>
          <p:spPr>
            <a:xfrm>
              <a:off x="9481002" y="954109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CBC62EF-16F6-2D52-FF56-7DFC22332923}"/>
                </a:ext>
              </a:extLst>
            </p:cNvPr>
            <p:cNvSpPr/>
            <p:nvPr/>
          </p:nvSpPr>
          <p:spPr>
            <a:xfrm>
              <a:off x="9557202" y="99566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CE0CEEA-2C7A-648F-C505-B0011E7B0EB7}"/>
                </a:ext>
              </a:extLst>
            </p:cNvPr>
            <p:cNvSpPr/>
            <p:nvPr/>
          </p:nvSpPr>
          <p:spPr>
            <a:xfrm>
              <a:off x="9481002" y="99566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13AFF9E-1D39-FDC7-1B2F-9977BA5B56EB}"/>
              </a:ext>
            </a:extLst>
          </p:cNvPr>
          <p:cNvGrpSpPr/>
          <p:nvPr/>
        </p:nvGrpSpPr>
        <p:grpSpPr>
          <a:xfrm>
            <a:off x="7703002" y="5131208"/>
            <a:ext cx="1590040" cy="472310"/>
            <a:chOff x="9481002" y="954109"/>
            <a:chExt cx="1590040" cy="4723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A4BB17D-C66E-B7D4-C9FE-621E2CD05E7D}"/>
                </a:ext>
              </a:extLst>
            </p:cNvPr>
            <p:cNvSpPr/>
            <p:nvPr/>
          </p:nvSpPr>
          <p:spPr>
            <a:xfrm>
              <a:off x="9481002" y="96531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949247D-E2B7-5A8F-CBBA-099C4FE2CD36}"/>
                </a:ext>
              </a:extLst>
            </p:cNvPr>
            <p:cNvSpPr/>
            <p:nvPr/>
          </p:nvSpPr>
          <p:spPr>
            <a:xfrm>
              <a:off x="9481002" y="96531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D6AA86E-C8E9-7AE7-54A0-445B20890943}"/>
                </a:ext>
              </a:extLst>
            </p:cNvPr>
            <p:cNvSpPr/>
            <p:nvPr/>
          </p:nvSpPr>
          <p:spPr>
            <a:xfrm>
              <a:off x="9481002" y="954109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BBE5A66-F64D-AD96-F59F-4F698C4AAF73}"/>
                </a:ext>
              </a:extLst>
            </p:cNvPr>
            <p:cNvSpPr/>
            <p:nvPr/>
          </p:nvSpPr>
          <p:spPr>
            <a:xfrm>
              <a:off x="9557202" y="99566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6A9D839-8620-44A9-FEB9-FD365B0408A9}"/>
                </a:ext>
              </a:extLst>
            </p:cNvPr>
            <p:cNvSpPr/>
            <p:nvPr/>
          </p:nvSpPr>
          <p:spPr>
            <a:xfrm>
              <a:off x="9481002" y="99566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5" name="그래픽 44" descr="별 단색으로 채워진">
            <a:extLst>
              <a:ext uri="{FF2B5EF4-FFF2-40B4-BE49-F238E27FC236}">
                <a16:creationId xmlns:a16="http://schemas.microsoft.com/office/drawing/2014/main" id="{C1DEE287-359C-C222-419B-592BD9B08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59414">
            <a:off x="9366645" y="1719029"/>
            <a:ext cx="356402" cy="356402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9764A39-0721-6661-4B43-3C9ACBB7FE5B}"/>
              </a:ext>
            </a:extLst>
          </p:cNvPr>
          <p:cNvCxnSpPr>
            <a:cxnSpLocks/>
          </p:cNvCxnSpPr>
          <p:nvPr/>
        </p:nvCxnSpPr>
        <p:spPr>
          <a:xfrm>
            <a:off x="8615092" y="2332209"/>
            <a:ext cx="1043485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8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A850C4-F3C0-21B0-D8DF-5C1D1DDDD0A4}"/>
              </a:ext>
            </a:extLst>
          </p:cNvPr>
          <p:cNvSpPr txBox="1"/>
          <p:nvPr/>
        </p:nvSpPr>
        <p:spPr>
          <a:xfrm>
            <a:off x="833120" y="1022244"/>
            <a:ext cx="744728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SQL  2.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입양카드에 입양정보 넣어 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3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-apple-system"/>
              </a:rPr>
              <a:t>번까지만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 입양 가능하도록 제한</a:t>
            </a:r>
            <a:endParaRPr lang="en-US" altLang="ko-KR" b="1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A4659-08B1-7056-DAA3-3FC81F7BFD30}"/>
              </a:ext>
            </a:extLst>
          </p:cNvPr>
          <p:cNvSpPr txBox="1"/>
          <p:nvPr/>
        </p:nvSpPr>
        <p:spPr>
          <a:xfrm>
            <a:off x="201738" y="278515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rgbClr val="24292F"/>
                </a:solidFill>
                <a:effectLst/>
                <a:latin typeface="-apple-system"/>
              </a:rPr>
              <a:t>3. </a:t>
            </a:r>
            <a:r>
              <a:rPr lang="ko-KR" altLang="en-US" sz="2800" b="1" i="0" dirty="0">
                <a:solidFill>
                  <a:srgbClr val="24292F"/>
                </a:solidFill>
                <a:effectLst/>
                <a:latin typeface="-apple-system"/>
              </a:rPr>
              <a:t>프로그래밍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029C9E-5555-5AD0-BC86-CB492FE4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80" y="2054917"/>
            <a:ext cx="8192044" cy="386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69960-E527-F82B-8ECF-EF29F5D67EA6}"/>
              </a:ext>
            </a:extLst>
          </p:cNvPr>
          <p:cNvSpPr txBox="1"/>
          <p:nvPr/>
        </p:nvSpPr>
        <p:spPr>
          <a:xfrm>
            <a:off x="1452880" y="1554348"/>
            <a:ext cx="201168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&lt; 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쿼리 </a:t>
            </a:r>
            <a:r>
              <a:rPr lang="ko-KR" altLang="en-US" b="1" dirty="0" err="1">
                <a:solidFill>
                  <a:srgbClr val="24292F"/>
                </a:solidFill>
                <a:latin typeface="-apple-system"/>
              </a:rPr>
              <a:t>실행문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&gt;</a:t>
            </a:r>
          </a:p>
        </p:txBody>
      </p:sp>
      <p:pic>
        <p:nvPicPr>
          <p:cNvPr id="7" name="그래픽 6" descr="개집 단색으로 채워진">
            <a:extLst>
              <a:ext uri="{FF2B5EF4-FFF2-40B4-BE49-F238E27FC236}">
                <a16:creationId xmlns:a16="http://schemas.microsoft.com/office/drawing/2014/main" id="{3EC71A8D-BC5F-BFF0-D901-D2DC72923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5027" y="103669"/>
            <a:ext cx="801735" cy="801735"/>
          </a:xfrm>
          <a:prstGeom prst="rect">
            <a:avLst/>
          </a:prstGeom>
        </p:spPr>
      </p:pic>
      <p:sp>
        <p:nvSpPr>
          <p:cNvPr id="8" name="하트 12">
            <a:extLst>
              <a:ext uri="{FF2B5EF4-FFF2-40B4-BE49-F238E27FC236}">
                <a16:creationId xmlns:a16="http://schemas.microsoft.com/office/drawing/2014/main" id="{23C241DF-7976-7605-A4E9-CAFB4CBC06DF}"/>
              </a:ext>
            </a:extLst>
          </p:cNvPr>
          <p:cNvSpPr/>
          <p:nvPr/>
        </p:nvSpPr>
        <p:spPr>
          <a:xfrm>
            <a:off x="3572361" y="11346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하트 12">
            <a:extLst>
              <a:ext uri="{FF2B5EF4-FFF2-40B4-BE49-F238E27FC236}">
                <a16:creationId xmlns:a16="http://schemas.microsoft.com/office/drawing/2014/main" id="{E2D5ACFF-0E1D-0EE3-D38F-FD5BF4B18D8F}"/>
              </a:ext>
            </a:extLst>
          </p:cNvPr>
          <p:cNvSpPr/>
          <p:nvPr/>
        </p:nvSpPr>
        <p:spPr>
          <a:xfrm rot="1274828">
            <a:off x="11133935" y="5746050"/>
            <a:ext cx="829198" cy="92317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하트 12">
            <a:extLst>
              <a:ext uri="{FF2B5EF4-FFF2-40B4-BE49-F238E27FC236}">
                <a16:creationId xmlns:a16="http://schemas.microsoft.com/office/drawing/2014/main" id="{1E9A9F0D-2AA9-6C82-5ABE-42D9B201DCDC}"/>
              </a:ext>
            </a:extLst>
          </p:cNvPr>
          <p:cNvSpPr/>
          <p:nvPr/>
        </p:nvSpPr>
        <p:spPr>
          <a:xfrm rot="611891">
            <a:off x="11198218" y="515681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2">
            <a:extLst>
              <a:ext uri="{FF2B5EF4-FFF2-40B4-BE49-F238E27FC236}">
                <a16:creationId xmlns:a16="http://schemas.microsoft.com/office/drawing/2014/main" id="{033A5133-9C4D-2E59-1223-487F248781A7}"/>
              </a:ext>
            </a:extLst>
          </p:cNvPr>
          <p:cNvSpPr/>
          <p:nvPr/>
        </p:nvSpPr>
        <p:spPr>
          <a:xfrm rot="18951760">
            <a:off x="10663270" y="5468201"/>
            <a:ext cx="467719" cy="545190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7FF061-3FEE-A4A2-68EA-E1583F9CA1E4}"/>
              </a:ext>
            </a:extLst>
          </p:cNvPr>
          <p:cNvCxnSpPr>
            <a:cxnSpLocks/>
          </p:cNvCxnSpPr>
          <p:nvPr/>
        </p:nvCxnSpPr>
        <p:spPr>
          <a:xfrm>
            <a:off x="249317" y="778754"/>
            <a:ext cx="4210919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강아지 단색으로 채워진">
            <a:extLst>
              <a:ext uri="{FF2B5EF4-FFF2-40B4-BE49-F238E27FC236}">
                <a16:creationId xmlns:a16="http://schemas.microsoft.com/office/drawing/2014/main" id="{17347BDF-A367-F180-C2D7-CB2E23615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717472" y="302977"/>
            <a:ext cx="591470" cy="5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0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9A4659-08B1-7056-DAA3-3FC81F7BFD30}"/>
              </a:ext>
            </a:extLst>
          </p:cNvPr>
          <p:cNvSpPr txBox="1"/>
          <p:nvPr/>
        </p:nvSpPr>
        <p:spPr>
          <a:xfrm>
            <a:off x="201738" y="278515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rgbClr val="24292F"/>
                </a:solidFill>
                <a:effectLst/>
                <a:latin typeface="-apple-system"/>
              </a:rPr>
              <a:t>3. </a:t>
            </a:r>
            <a:r>
              <a:rPr lang="ko-KR" altLang="en-US" sz="2800" b="1" i="0" dirty="0">
                <a:solidFill>
                  <a:srgbClr val="24292F"/>
                </a:solidFill>
                <a:effectLst/>
                <a:latin typeface="-apple-system"/>
              </a:rPr>
              <a:t>프로그래밍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320D9-701B-6967-1E13-0110D1EF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490" y="2828692"/>
            <a:ext cx="8114823" cy="3194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2AF63E-65A0-4C51-26D3-0C8AEE9A1B74}"/>
              </a:ext>
            </a:extLst>
          </p:cNvPr>
          <p:cNvSpPr txBox="1"/>
          <p:nvPr/>
        </p:nvSpPr>
        <p:spPr>
          <a:xfrm>
            <a:off x="1452880" y="1554348"/>
            <a:ext cx="201168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&lt; </a:t>
            </a:r>
            <a:r>
              <a:rPr lang="ko-KR" altLang="en-US" b="1" dirty="0" err="1">
                <a:solidFill>
                  <a:srgbClr val="24292F"/>
                </a:solidFill>
                <a:latin typeface="-apple-system"/>
              </a:rPr>
              <a:t>결과창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86406-C087-4E2B-0FD1-6E921DDB826C}"/>
              </a:ext>
            </a:extLst>
          </p:cNvPr>
          <p:cNvSpPr txBox="1"/>
          <p:nvPr/>
        </p:nvSpPr>
        <p:spPr>
          <a:xfrm>
            <a:off x="1745490" y="2092828"/>
            <a:ext cx="8406624" cy="732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  3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번 입양한 사람부터는 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“ 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입양불가능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＂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이 걸리도록 프로그래밍한 값을 확인할 수 있다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.</a:t>
            </a:r>
          </a:p>
        </p:txBody>
      </p:sp>
      <p:pic>
        <p:nvPicPr>
          <p:cNvPr id="10" name="그래픽 9" descr="개집 단색으로 채워진">
            <a:extLst>
              <a:ext uri="{FF2B5EF4-FFF2-40B4-BE49-F238E27FC236}">
                <a16:creationId xmlns:a16="http://schemas.microsoft.com/office/drawing/2014/main" id="{91C2231D-0438-B24E-D447-090E7A29B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5027" y="103669"/>
            <a:ext cx="801735" cy="801735"/>
          </a:xfrm>
          <a:prstGeom prst="rect">
            <a:avLst/>
          </a:prstGeom>
        </p:spPr>
      </p:pic>
      <p:sp>
        <p:nvSpPr>
          <p:cNvPr id="11" name="하트 12">
            <a:extLst>
              <a:ext uri="{FF2B5EF4-FFF2-40B4-BE49-F238E27FC236}">
                <a16:creationId xmlns:a16="http://schemas.microsoft.com/office/drawing/2014/main" id="{9F38CD55-2CEF-3667-29C1-B521EEDD0622}"/>
              </a:ext>
            </a:extLst>
          </p:cNvPr>
          <p:cNvSpPr/>
          <p:nvPr/>
        </p:nvSpPr>
        <p:spPr>
          <a:xfrm>
            <a:off x="3572361" y="11346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3F1BD9-7CA1-44AA-F436-E8071BB2D20D}"/>
              </a:ext>
            </a:extLst>
          </p:cNvPr>
          <p:cNvCxnSpPr>
            <a:cxnSpLocks/>
          </p:cNvCxnSpPr>
          <p:nvPr/>
        </p:nvCxnSpPr>
        <p:spPr>
          <a:xfrm>
            <a:off x="249317" y="778754"/>
            <a:ext cx="4210919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강아지 단색으로 채워진">
            <a:extLst>
              <a:ext uri="{FF2B5EF4-FFF2-40B4-BE49-F238E27FC236}">
                <a16:creationId xmlns:a16="http://schemas.microsoft.com/office/drawing/2014/main" id="{9BF025EE-7B1B-4C47-08E7-70E871E60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717472" y="302977"/>
            <a:ext cx="591470" cy="591470"/>
          </a:xfrm>
          <a:prstGeom prst="rect">
            <a:avLst/>
          </a:prstGeom>
        </p:spPr>
      </p:pic>
      <p:sp>
        <p:nvSpPr>
          <p:cNvPr id="14" name="하트 12">
            <a:extLst>
              <a:ext uri="{FF2B5EF4-FFF2-40B4-BE49-F238E27FC236}">
                <a16:creationId xmlns:a16="http://schemas.microsoft.com/office/drawing/2014/main" id="{F286D3D5-B95A-3D47-4545-85589627F3FF}"/>
              </a:ext>
            </a:extLst>
          </p:cNvPr>
          <p:cNvSpPr/>
          <p:nvPr/>
        </p:nvSpPr>
        <p:spPr>
          <a:xfrm rot="1274828">
            <a:off x="11133935" y="5746050"/>
            <a:ext cx="829198" cy="923171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2">
            <a:extLst>
              <a:ext uri="{FF2B5EF4-FFF2-40B4-BE49-F238E27FC236}">
                <a16:creationId xmlns:a16="http://schemas.microsoft.com/office/drawing/2014/main" id="{0AC27A1A-633C-AC2E-5246-C278CABE0D1F}"/>
              </a:ext>
            </a:extLst>
          </p:cNvPr>
          <p:cNvSpPr/>
          <p:nvPr/>
        </p:nvSpPr>
        <p:spPr>
          <a:xfrm rot="611891">
            <a:off x="11198218" y="5156810"/>
            <a:ext cx="324395" cy="321755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하트 12">
            <a:extLst>
              <a:ext uri="{FF2B5EF4-FFF2-40B4-BE49-F238E27FC236}">
                <a16:creationId xmlns:a16="http://schemas.microsoft.com/office/drawing/2014/main" id="{6DF4FCA5-E734-22C0-B650-F2ED71A80F3A}"/>
              </a:ext>
            </a:extLst>
          </p:cNvPr>
          <p:cNvSpPr/>
          <p:nvPr/>
        </p:nvSpPr>
        <p:spPr>
          <a:xfrm rot="18951760">
            <a:off x="10663270" y="5468201"/>
            <a:ext cx="467719" cy="545190"/>
          </a:xfrm>
          <a:custGeom>
            <a:avLst/>
            <a:gdLst>
              <a:gd name="connsiteX0" fmla="*/ 340468 w 680936"/>
              <a:gd name="connsiteY0" fmla="*/ 280567 h 1122268"/>
              <a:gd name="connsiteX1" fmla="*/ 340468 w 680936"/>
              <a:gd name="connsiteY1" fmla="*/ 1122268 h 1122268"/>
              <a:gd name="connsiteX2" fmla="*/ 340468 w 680936"/>
              <a:gd name="connsiteY2" fmla="*/ 280567 h 1122268"/>
              <a:gd name="connsiteX0" fmla="*/ 322971 w 686335"/>
              <a:gd name="connsiteY0" fmla="*/ 393418 h 768191"/>
              <a:gd name="connsiteX1" fmla="*/ 352154 w 686335"/>
              <a:gd name="connsiteY1" fmla="*/ 768191 h 768191"/>
              <a:gd name="connsiteX2" fmla="*/ 322971 w 686335"/>
              <a:gd name="connsiteY2" fmla="*/ 393418 h 768191"/>
              <a:gd name="connsiteX0" fmla="*/ 356513 w 686094"/>
              <a:gd name="connsiteY0" fmla="*/ 411584 h 737719"/>
              <a:gd name="connsiteX1" fmla="*/ 337058 w 686094"/>
              <a:gd name="connsiteY1" fmla="*/ 737719 h 737719"/>
              <a:gd name="connsiteX2" fmla="*/ 356513 w 686094"/>
              <a:gd name="connsiteY2" fmla="*/ 411584 h 73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094" h="737719">
                <a:moveTo>
                  <a:pt x="356513" y="411584"/>
                </a:moveTo>
                <a:cubicBezTo>
                  <a:pt x="498375" y="-243072"/>
                  <a:pt x="1032180" y="-103982"/>
                  <a:pt x="337058" y="737719"/>
                </a:cubicBezTo>
                <a:cubicBezTo>
                  <a:pt x="-358064" y="-103982"/>
                  <a:pt x="214651" y="-243072"/>
                  <a:pt x="356513" y="41158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327C72-D0A3-B28E-1448-DDF11A9A4DFB}"/>
              </a:ext>
            </a:extLst>
          </p:cNvPr>
          <p:cNvGrpSpPr/>
          <p:nvPr/>
        </p:nvGrpSpPr>
        <p:grpSpPr>
          <a:xfrm>
            <a:off x="7837689" y="3613637"/>
            <a:ext cx="1590040" cy="472310"/>
            <a:chOff x="9481002" y="954109"/>
            <a:chExt cx="1590040" cy="47231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72E3AA9-5D45-F5A1-D51D-0E5E6EB06EF2}"/>
                </a:ext>
              </a:extLst>
            </p:cNvPr>
            <p:cNvSpPr/>
            <p:nvPr/>
          </p:nvSpPr>
          <p:spPr>
            <a:xfrm>
              <a:off x="9481002" y="96531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CF43EA3-DB1D-3CE2-D981-1B3F4ED58A7D}"/>
                </a:ext>
              </a:extLst>
            </p:cNvPr>
            <p:cNvSpPr/>
            <p:nvPr/>
          </p:nvSpPr>
          <p:spPr>
            <a:xfrm>
              <a:off x="9481002" y="96531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C9BD0E2-2D61-5537-844E-85B263D3CCFD}"/>
                </a:ext>
              </a:extLst>
            </p:cNvPr>
            <p:cNvSpPr/>
            <p:nvPr/>
          </p:nvSpPr>
          <p:spPr>
            <a:xfrm>
              <a:off x="9481002" y="954109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BC925F5-F894-2776-6662-15FE34525F57}"/>
                </a:ext>
              </a:extLst>
            </p:cNvPr>
            <p:cNvSpPr/>
            <p:nvPr/>
          </p:nvSpPr>
          <p:spPr>
            <a:xfrm>
              <a:off x="9557202" y="99566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EB0C842-D354-39EA-9668-70A58350D4BB}"/>
                </a:ext>
              </a:extLst>
            </p:cNvPr>
            <p:cNvSpPr/>
            <p:nvPr/>
          </p:nvSpPr>
          <p:spPr>
            <a:xfrm>
              <a:off x="9481002" y="99566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3" name="그래픽 22" descr="별 단색으로 채워진">
            <a:extLst>
              <a:ext uri="{FF2B5EF4-FFF2-40B4-BE49-F238E27FC236}">
                <a16:creationId xmlns:a16="http://schemas.microsoft.com/office/drawing/2014/main" id="{D41CF332-8627-FF38-E960-26ACA72F3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559414">
            <a:off x="5232120" y="1833314"/>
            <a:ext cx="356402" cy="35640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D645CC-79A9-E71A-DDE4-733EE2205198}"/>
              </a:ext>
            </a:extLst>
          </p:cNvPr>
          <p:cNvCxnSpPr>
            <a:cxnSpLocks/>
          </p:cNvCxnSpPr>
          <p:nvPr/>
        </p:nvCxnSpPr>
        <p:spPr>
          <a:xfrm>
            <a:off x="4225972" y="2433809"/>
            <a:ext cx="1301068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6B09488-34BE-2D62-56F9-E3CF4D8DD40E}"/>
              </a:ext>
            </a:extLst>
          </p:cNvPr>
          <p:cNvGrpSpPr/>
          <p:nvPr/>
        </p:nvGrpSpPr>
        <p:grpSpPr>
          <a:xfrm>
            <a:off x="7835149" y="4027232"/>
            <a:ext cx="1590040" cy="472310"/>
            <a:chOff x="9481002" y="954109"/>
            <a:chExt cx="1590040" cy="47231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6594E55-33A3-B70D-CF9E-9B7534F0ECB4}"/>
                </a:ext>
              </a:extLst>
            </p:cNvPr>
            <p:cNvSpPr/>
            <p:nvPr/>
          </p:nvSpPr>
          <p:spPr>
            <a:xfrm>
              <a:off x="9481002" y="96531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B87F29F-80CF-4018-CF58-DBABE6D6E462}"/>
                </a:ext>
              </a:extLst>
            </p:cNvPr>
            <p:cNvSpPr/>
            <p:nvPr/>
          </p:nvSpPr>
          <p:spPr>
            <a:xfrm>
              <a:off x="9481002" y="96531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164B910-9F68-0C3A-266F-86A64CC7E21D}"/>
                </a:ext>
              </a:extLst>
            </p:cNvPr>
            <p:cNvSpPr/>
            <p:nvPr/>
          </p:nvSpPr>
          <p:spPr>
            <a:xfrm>
              <a:off x="9481002" y="954109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0FED0CE-63C7-A0E5-6CB6-99B086C93DC8}"/>
                </a:ext>
              </a:extLst>
            </p:cNvPr>
            <p:cNvSpPr/>
            <p:nvPr/>
          </p:nvSpPr>
          <p:spPr>
            <a:xfrm>
              <a:off x="9557202" y="99566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997C196-D6DA-BE06-BF6F-DFDB1F6B1554}"/>
                </a:ext>
              </a:extLst>
            </p:cNvPr>
            <p:cNvSpPr/>
            <p:nvPr/>
          </p:nvSpPr>
          <p:spPr>
            <a:xfrm>
              <a:off x="9481002" y="995667"/>
              <a:ext cx="1513840" cy="43075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FF1CB7F-49DE-30E1-6E35-2EEE8EE6ED88}"/>
              </a:ext>
            </a:extLst>
          </p:cNvPr>
          <p:cNvSpPr txBox="1"/>
          <p:nvPr/>
        </p:nvSpPr>
        <p:spPr>
          <a:xfrm>
            <a:off x="833120" y="1022244"/>
            <a:ext cx="7447280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SQL  2.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입양카드에 입양정보 넣어 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3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-apple-system"/>
              </a:rPr>
              <a:t>번까지만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 입양 가능하도록 제한</a:t>
            </a:r>
            <a:endParaRPr lang="en-US" altLang="ko-KR" b="1" dirty="0">
              <a:solidFill>
                <a:srgbClr val="24292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1291097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624</ep:Words>
  <ep:PresentationFormat>와이드스크린</ep:PresentationFormat>
  <ep:Paragraphs>157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테마</vt:lpstr>
      <vt:lpstr>PowerPoint 프레젠테이션</vt:lpstr>
      <vt:lpstr>슬라이드 2</vt:lpstr>
      <vt:lpstr>슬라이드 3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0906.0000.01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2022-10-23T15:59:51.000</dcterms:created>
  <dc:creator>KIM JIYEON</dc:creator>
  <cp:lastModifiedBy>dw-003</cp:lastModifiedBy>
  <dcterms:modified xsi:type="dcterms:W3CDTF">2022-10-24T07:57:30.443</dcterms:modified>
  <cp:revision>9</cp:revision>
  <dc:title>PowerPoint 프레젠테이션</dc:title>
</cp:coreProperties>
</file>